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26"/>
  </p:notesMasterIdLst>
  <p:sldIdLst>
    <p:sldId id="280" r:id="rId4"/>
    <p:sldId id="285" r:id="rId5"/>
    <p:sldId id="286" r:id="rId6"/>
    <p:sldId id="287" r:id="rId7"/>
    <p:sldId id="288" r:id="rId8"/>
    <p:sldId id="282" r:id="rId9"/>
    <p:sldId id="283" r:id="rId10"/>
    <p:sldId id="284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76" r:id="rId19"/>
    <p:sldId id="277" r:id="rId20"/>
    <p:sldId id="278" r:id="rId21"/>
    <p:sldId id="274" r:id="rId22"/>
    <p:sldId id="281" r:id="rId23"/>
    <p:sldId id="279" r:id="rId24"/>
    <p:sldId id="272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teřina Frölich" initials="KF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3366FF"/>
    <a:srgbClr val="3333FF"/>
    <a:srgbClr val="FFCC99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Světlý styl 1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Střední styl 3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45" autoAdjust="0"/>
    <p:restoredTop sz="94686" autoAdjust="0"/>
  </p:normalViewPr>
  <p:slideViewPr>
    <p:cSldViewPr>
      <p:cViewPr>
        <p:scale>
          <a:sx n="70" d="100"/>
          <a:sy n="70" d="100"/>
        </p:scale>
        <p:origin x="-2310" y="-8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7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invertIfNegative val="0"/>
          <c:dPt>
            <c:idx val="6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List1!$A$2:$A$8</c:f>
              <c:strCache>
                <c:ptCount val="7"/>
                <c:pt idx="0">
                  <c:v>21-39</c:v>
                </c:pt>
                <c:pt idx="1">
                  <c:v>40-49</c:v>
                </c:pt>
                <c:pt idx="2">
                  <c:v>50-59</c:v>
                </c:pt>
                <c:pt idx="3">
                  <c:v>60-69</c:v>
                </c:pt>
                <c:pt idx="4">
                  <c:v>70-79</c:v>
                </c:pt>
                <c:pt idx="5">
                  <c:v>80-85</c:v>
                </c:pt>
                <c:pt idx="6">
                  <c:v>Nevyplněno*</c:v>
                </c:pt>
              </c:strCache>
            </c:strRef>
          </c:cat>
          <c:val>
            <c:numRef>
              <c:f>List1!$B$2:$B$8</c:f>
              <c:numCache>
                <c:formatCode>0.0</c:formatCode>
                <c:ptCount val="7"/>
                <c:pt idx="0">
                  <c:v>3.6842105263157889</c:v>
                </c:pt>
                <c:pt idx="1">
                  <c:v>6.3157894736842106</c:v>
                </c:pt>
                <c:pt idx="2">
                  <c:v>11.052631578947368</c:v>
                </c:pt>
                <c:pt idx="3">
                  <c:v>28.421052631578945</c:v>
                </c:pt>
                <c:pt idx="4">
                  <c:v>22.105263157894736</c:v>
                </c:pt>
                <c:pt idx="5">
                  <c:v>1.5789473684210527</c:v>
                </c:pt>
                <c:pt idx="6">
                  <c:v>26.842105263157894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49626240"/>
        <c:axId val="152347776"/>
      </c:barChart>
      <c:catAx>
        <c:axId val="149626240"/>
        <c:scaling>
          <c:orientation val="minMax"/>
        </c:scaling>
        <c:delete val="0"/>
        <c:axPos val="b"/>
        <c:numFmt formatCode="@" sourceLinked="1"/>
        <c:majorTickMark val="none"/>
        <c:minorTickMark val="none"/>
        <c:tickLblPos val="nextTo"/>
        <c:txPr>
          <a:bodyPr rot="-2700000"/>
          <a:lstStyle/>
          <a:p>
            <a:pPr>
              <a:defRPr/>
            </a:pPr>
            <a:endParaRPr lang="cs-CZ"/>
          </a:p>
        </c:txPr>
        <c:crossAx val="152347776"/>
        <c:crosses val="autoZero"/>
        <c:auto val="1"/>
        <c:lblAlgn val="ctr"/>
        <c:lblOffset val="100"/>
        <c:noMultiLvlLbl val="0"/>
      </c:catAx>
      <c:valAx>
        <c:axId val="152347776"/>
        <c:scaling>
          <c:orientation val="minMax"/>
        </c:scaling>
        <c:delete val="0"/>
        <c:axPos val="l"/>
        <c:numFmt formatCode="0.0" sourceLinked="1"/>
        <c:majorTickMark val="none"/>
        <c:minorTickMark val="none"/>
        <c:tickLblPos val="nextTo"/>
        <c:crossAx val="1496262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cs-CZ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8692098092643074"/>
          <c:y val="0.14634146341463422"/>
          <c:w val="0.55040871934604907"/>
          <c:h val="0.8563685636856366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666699"/>
            </a:solidFill>
            <a:ln w="12715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31">
                <a:noFill/>
              </a:ln>
            </c:spPr>
            <c:txPr>
              <a:bodyPr/>
              <a:lstStyle/>
              <a:p>
                <a:pPr>
                  <a:defRPr sz="1101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bezprostředně před jídlem</c:v>
                </c:pt>
                <c:pt idx="1">
                  <c:v>5-15 min</c:v>
                </c:pt>
                <c:pt idx="2">
                  <c:v>15-20 min</c:v>
                </c:pt>
                <c:pt idx="3">
                  <c:v>20-30 min</c:v>
                </c:pt>
                <c:pt idx="4">
                  <c:v>po jídle</c:v>
                </c:pt>
                <c:pt idx="5">
                  <c:v>nevyplněno</c:v>
                </c:pt>
              </c:strCache>
            </c:strRef>
          </c:cat>
          <c:val>
            <c:numRef>
              <c:f>Sheet1!$B$2:$B$7</c:f>
              <c:numCache>
                <c:formatCode>0.0</c:formatCode>
                <c:ptCount val="6"/>
                <c:pt idx="0">
                  <c:v>18.947368421000007</c:v>
                </c:pt>
                <c:pt idx="1">
                  <c:v>43.684210526000001</c:v>
                </c:pt>
                <c:pt idx="2">
                  <c:v>19.473684210999984</c:v>
                </c:pt>
                <c:pt idx="3">
                  <c:v>16.842105263000001</c:v>
                </c:pt>
                <c:pt idx="4">
                  <c:v>0.5263157894999998</c:v>
                </c:pt>
                <c:pt idx="5">
                  <c:v>0.5263157894999998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49960448"/>
        <c:axId val="49961984"/>
      </c:barChart>
      <c:catAx>
        <c:axId val="4996044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2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499619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9961984"/>
        <c:scaling>
          <c:orientation val="minMax"/>
          <c:max val="75"/>
          <c:min val="0"/>
        </c:scaling>
        <c:delete val="0"/>
        <c:axPos val="t"/>
        <c:numFmt formatCode="0&quot;%&quot;" sourceLinked="0"/>
        <c:majorTickMark val="out"/>
        <c:minorTickMark val="none"/>
        <c:tickLblPos val="nextTo"/>
        <c:spPr>
          <a:ln w="317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49960448"/>
        <c:crosses val="autoZero"/>
        <c:crossBetween val="between"/>
        <c:majorUnit val="25"/>
        <c:minorUnit val="2"/>
      </c:valAx>
      <c:spPr>
        <a:noFill/>
        <a:ln w="2543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51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cs-CZ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36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034700315457418"/>
          <c:y val="0.2452107279693487"/>
          <c:w val="0.70662460567823382"/>
          <c:h val="0.53639846743295017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ln w="15409">
              <a:solidFill>
                <a:schemeClr val="tx1"/>
              </a:solidFill>
              <a:prstDash val="solid"/>
            </a:ln>
          </c:spPr>
          <c:explosion val="15"/>
          <c:dPt>
            <c:idx val="0"/>
            <c:bubble3D val="0"/>
            <c:spPr>
              <a:solidFill>
                <a:srgbClr val="3366FF"/>
              </a:solidFill>
              <a:ln w="15409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003366"/>
              </a:solidFill>
              <a:ln w="15409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C0C0C0"/>
              </a:solidFill>
              <a:ln w="15409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C0C0C0"/>
              </a:solidFill>
              <a:ln w="15409">
                <a:solidFill>
                  <a:schemeClr val="tx1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333333"/>
              </a:solidFill>
              <a:ln w="15409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5.0882192039951417E-2"/>
                  <c:y val="-0.37282658910788785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3.1748600560484192E-3"/>
                  <c:y val="3.8413483579381895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4.499430307013029E-2"/>
                  <c:y val="-2.005805736082989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Mode val="edge"/>
                  <c:yMode val="edge"/>
                  <c:x val="0.24605678233438491"/>
                  <c:y val="0.13793103448275873"/>
                </c:manualLayout>
              </c:layout>
              <c:numFmt formatCode="0.0%" sourceLinked="0"/>
              <c:spPr>
                <a:noFill/>
                <a:ln w="30817">
                  <a:noFill/>
                </a:ln>
              </c:spPr>
              <c:txPr>
                <a:bodyPr/>
                <a:lstStyle/>
                <a:p>
                  <a:pPr>
                    <a:defRPr sz="1699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cs-CZ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Mode val="edge"/>
                  <c:yMode val="edge"/>
                  <c:x val="0.53627760252365952"/>
                  <c:y val="3.0651340996168595E-2"/>
                </c:manualLayout>
              </c:layout>
              <c:numFmt formatCode="0.0%" sourceLinked="0"/>
              <c:spPr>
                <a:noFill/>
                <a:ln w="30817">
                  <a:noFill/>
                </a:ln>
              </c:spPr>
              <c:txPr>
                <a:bodyPr/>
                <a:lstStyle/>
                <a:p>
                  <a:pPr>
                    <a:defRPr sz="1456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cs-CZ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spPr>
              <a:noFill/>
              <a:ln w="30817">
                <a:noFill/>
              </a:ln>
            </c:spPr>
            <c:txPr>
              <a:bodyPr/>
              <a:lstStyle/>
              <a:p>
                <a:pPr>
                  <a:defRPr sz="1456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2">
                  <c:v>výseč3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131</c:v>
                </c:pt>
                <c:pt idx="1">
                  <c:v>54</c:v>
                </c:pt>
                <c:pt idx="2">
                  <c:v>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spPr>
            <a:solidFill>
              <a:schemeClr val="accent2"/>
            </a:solidFill>
            <a:ln w="15409">
              <a:solidFill>
                <a:schemeClr val="tx1"/>
              </a:solidFill>
              <a:prstDash val="solid"/>
            </a:ln>
          </c:spPr>
          <c:explosion val="15"/>
          <c:dPt>
            <c:idx val="0"/>
            <c:bubble3D val="0"/>
            <c:spPr>
              <a:solidFill>
                <a:schemeClr val="accent1"/>
              </a:solidFill>
              <a:ln w="15409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chemeClr val="hlink"/>
              </a:solidFill>
              <a:ln w="15409">
                <a:solidFill>
                  <a:schemeClr val="tx1"/>
                </a:solidFill>
                <a:prstDash val="solid"/>
              </a:ln>
            </c:spPr>
          </c:dPt>
          <c:cat>
            <c:strRef>
              <c:f>Sheet1!$A$2:$A$4</c:f>
              <c:strCache>
                <c:ptCount val="3"/>
                <c:pt idx="2">
                  <c:v>výseč3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30817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092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cs-CZ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36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719242902208201"/>
          <c:y val="0.24137931034482765"/>
          <c:w val="0.70977917981072569"/>
          <c:h val="0.54022988505747149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ln w="15409">
              <a:solidFill>
                <a:schemeClr val="tx1"/>
              </a:solidFill>
              <a:prstDash val="solid"/>
            </a:ln>
          </c:spPr>
          <c:explosion val="15"/>
          <c:dPt>
            <c:idx val="0"/>
            <c:bubble3D val="0"/>
            <c:spPr>
              <a:solidFill>
                <a:srgbClr val="99CC00"/>
              </a:solidFill>
              <a:ln w="15409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FFCC99"/>
              </a:solidFill>
              <a:ln w="15409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C0C0C0"/>
              </a:solidFill>
              <a:ln w="15409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C0C0C0"/>
              </a:solidFill>
              <a:ln w="15409">
                <a:solidFill>
                  <a:schemeClr val="tx1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333333"/>
              </a:solidFill>
              <a:ln w="15409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7.9884524784505681E-2"/>
                  <c:y val="-0.12703163050543095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4.2989615840026106E-2"/>
                  <c:y val="4.988033703701520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1.7093786559386748E-2"/>
                  <c:y val="-2.7175855693484425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Mode val="edge"/>
                  <c:yMode val="edge"/>
                  <c:x val="0.24605678233438491"/>
                  <c:y val="0.13793103448275873"/>
                </c:manualLayout>
              </c:layout>
              <c:numFmt formatCode="0.0%" sourceLinked="0"/>
              <c:spPr>
                <a:noFill/>
                <a:ln w="30817">
                  <a:noFill/>
                </a:ln>
              </c:spPr>
              <c:txPr>
                <a:bodyPr/>
                <a:lstStyle/>
                <a:p>
                  <a:pPr>
                    <a:defRPr sz="1699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cs-CZ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Mode val="edge"/>
                  <c:yMode val="edge"/>
                  <c:x val="0.5394321766561514"/>
                  <c:y val="3.0651340996168595E-2"/>
                </c:manualLayout>
              </c:layout>
              <c:numFmt formatCode="0.0%" sourceLinked="0"/>
              <c:spPr>
                <a:noFill/>
                <a:ln w="30817">
                  <a:noFill/>
                </a:ln>
              </c:spPr>
              <c:txPr>
                <a:bodyPr/>
                <a:lstStyle/>
                <a:p>
                  <a:pPr>
                    <a:defRPr sz="1456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cs-CZ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spPr>
              <a:noFill/>
              <a:ln w="30817">
                <a:noFill/>
              </a:ln>
            </c:spPr>
            <c:txPr>
              <a:bodyPr/>
              <a:lstStyle/>
              <a:p>
                <a:pPr>
                  <a:defRPr sz="1456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2">
                  <c:v>výseč3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80</c:v>
                </c:pt>
                <c:pt idx="1">
                  <c:v>107</c:v>
                </c:pt>
                <c:pt idx="2">
                  <c:v>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spPr>
            <a:solidFill>
              <a:schemeClr val="accent2"/>
            </a:solidFill>
            <a:ln w="15409">
              <a:solidFill>
                <a:schemeClr val="tx1"/>
              </a:solidFill>
              <a:prstDash val="solid"/>
            </a:ln>
          </c:spPr>
          <c:explosion val="15"/>
          <c:dPt>
            <c:idx val="0"/>
            <c:bubble3D val="0"/>
            <c:spPr>
              <a:solidFill>
                <a:schemeClr val="accent1"/>
              </a:solidFill>
              <a:ln w="15409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chemeClr val="hlink"/>
              </a:solidFill>
              <a:ln w="15409">
                <a:solidFill>
                  <a:schemeClr val="tx1"/>
                </a:solidFill>
                <a:prstDash val="solid"/>
              </a:ln>
            </c:spPr>
          </c:dPt>
          <c:cat>
            <c:strRef>
              <c:f>Sheet1!$A$2:$A$4</c:f>
              <c:strCache>
                <c:ptCount val="3"/>
                <c:pt idx="2">
                  <c:v>výseč3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30817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092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cs-CZ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36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088607594936708"/>
          <c:y val="0.2452107279693487"/>
          <c:w val="0.70886075949367111"/>
          <c:h val="0.53639846743295017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ln w="15427">
              <a:solidFill>
                <a:schemeClr val="tx1"/>
              </a:solidFill>
              <a:prstDash val="solid"/>
            </a:ln>
          </c:spPr>
          <c:explosion val="15"/>
          <c:dPt>
            <c:idx val="0"/>
            <c:bubble3D val="0"/>
            <c:spPr>
              <a:solidFill>
                <a:srgbClr val="99CC00"/>
              </a:solidFill>
              <a:ln w="15427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FFCC99"/>
              </a:solidFill>
              <a:ln w="15427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C0C0C0"/>
              </a:solidFill>
              <a:ln w="15427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C0C0C0"/>
              </a:solidFill>
              <a:ln w="15427">
                <a:solidFill>
                  <a:schemeClr val="tx1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333333"/>
              </a:solidFill>
              <a:ln w="15427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3.3479203072800293E-2"/>
                  <c:y val="-0.24622663227299296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7.3954377699639112E-2"/>
                  <c:y val="0.13164139282573156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3.7862378957268412E-3"/>
                  <c:y val="-4.1554431399246708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Mode val="edge"/>
                  <c:yMode val="edge"/>
                  <c:x val="0.24367088607594936"/>
                  <c:y val="0.13793103448275873"/>
                </c:manualLayout>
              </c:layout>
              <c:numFmt formatCode="0.0%" sourceLinked="0"/>
              <c:spPr>
                <a:noFill/>
                <a:ln w="30854">
                  <a:noFill/>
                </a:ln>
              </c:spPr>
              <c:txPr>
                <a:bodyPr/>
                <a:lstStyle/>
                <a:p>
                  <a:pPr>
                    <a:defRPr sz="1701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cs-CZ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Mode val="edge"/>
                  <c:yMode val="edge"/>
                  <c:x val="0.54113924050632911"/>
                  <c:y val="3.0651340996168595E-2"/>
                </c:manualLayout>
              </c:layout>
              <c:numFmt formatCode="0.0%" sourceLinked="0"/>
              <c:spPr>
                <a:noFill/>
                <a:ln w="30854">
                  <a:noFill/>
                </a:ln>
              </c:spPr>
              <c:txPr>
                <a:bodyPr/>
                <a:lstStyle/>
                <a:p>
                  <a:pPr>
                    <a:defRPr sz="1458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cs-CZ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spPr>
              <a:noFill/>
              <a:ln w="30854">
                <a:noFill/>
              </a:ln>
            </c:spPr>
            <c:txPr>
              <a:bodyPr/>
              <a:lstStyle/>
              <a:p>
                <a:pPr>
                  <a:defRPr sz="1458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2">
                  <c:v>výseč3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97</c:v>
                </c:pt>
                <c:pt idx="1">
                  <c:v>90</c:v>
                </c:pt>
                <c:pt idx="2">
                  <c:v>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spPr>
            <a:solidFill>
              <a:schemeClr val="accent2"/>
            </a:solidFill>
            <a:ln w="15427">
              <a:solidFill>
                <a:schemeClr val="tx1"/>
              </a:solidFill>
              <a:prstDash val="solid"/>
            </a:ln>
          </c:spPr>
          <c:explosion val="15"/>
          <c:dPt>
            <c:idx val="0"/>
            <c:bubble3D val="0"/>
            <c:spPr>
              <a:solidFill>
                <a:schemeClr val="accent1"/>
              </a:solidFill>
              <a:ln w="15427">
                <a:solidFill>
                  <a:schemeClr val="tx1"/>
                </a:solidFill>
                <a:prstDash val="solid"/>
              </a:ln>
            </c:spPr>
          </c:dPt>
          <c:cat>
            <c:strRef>
              <c:f>Sheet1!$A$2:$A$4</c:f>
              <c:strCache>
                <c:ptCount val="3"/>
                <c:pt idx="2">
                  <c:v>výseč3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30854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093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cs-CZ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315789473684221"/>
          <c:y val="0.12398921832884097"/>
          <c:w val="0.48157894736842127"/>
          <c:h val="0.8787061994609164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969696"/>
            </a:solidFill>
            <a:ln w="15523">
              <a:solidFill>
                <a:schemeClr val="tx1"/>
              </a:solidFill>
              <a:prstDash val="solid"/>
            </a:ln>
          </c:spPr>
          <c:invertIfNegative val="0"/>
          <c:dLbls>
            <c:txPr>
              <a:bodyPr/>
              <a:lstStyle/>
              <a:p>
                <a:pPr>
                  <a:defRPr sz="1200" b="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10"/>
                <c:pt idx="0">
                  <c:v>pocení</c:v>
                </c:pt>
                <c:pt idx="1">
                  <c:v>žluté vidění</c:v>
                </c:pt>
                <c:pt idx="2">
                  <c:v>třes</c:v>
                </c:pt>
                <c:pt idx="3">
                  <c:v>problémy se sluchem</c:v>
                </c:pt>
                <c:pt idx="4">
                  <c:v>vypadávání vlasů</c:v>
                </c:pt>
                <c:pt idx="5">
                  <c:v>zčervenání</c:v>
                </c:pt>
                <c:pt idx="6">
                  <c:v>pocit slabosti</c:v>
                </c:pt>
                <c:pt idx="7">
                  <c:v>nedostatek bílých krvinek</c:v>
                </c:pt>
                <c:pt idx="8">
                  <c:v>obezita</c:v>
                </c:pt>
                <c:pt idx="9">
                  <c:v>poruchy vědomí</c:v>
                </c:pt>
              </c:strCache>
            </c:strRef>
          </c:cat>
          <c:val>
            <c:numRef>
              <c:f>Sheet1!$B$2:$B$11</c:f>
              <c:numCache>
                <c:formatCode>0.0</c:formatCode>
                <c:ptCount val="10"/>
                <c:pt idx="0">
                  <c:v>95.263157895000006</c:v>
                </c:pt>
                <c:pt idx="1">
                  <c:v>1.0526315789</c:v>
                </c:pt>
                <c:pt idx="2">
                  <c:v>78.947368420999993</c:v>
                </c:pt>
                <c:pt idx="3">
                  <c:v>2.6315789474</c:v>
                </c:pt>
                <c:pt idx="4">
                  <c:v>0.5263157894999998</c:v>
                </c:pt>
                <c:pt idx="5">
                  <c:v>21.052631578999989</c:v>
                </c:pt>
                <c:pt idx="6">
                  <c:v>80</c:v>
                </c:pt>
                <c:pt idx="7" formatCode="General">
                  <c:v>0</c:v>
                </c:pt>
                <c:pt idx="8">
                  <c:v>1.5789473683999999</c:v>
                </c:pt>
                <c:pt idx="9">
                  <c:v>75.263157895000006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47839104"/>
        <c:axId val="48579712"/>
      </c:barChart>
      <c:catAx>
        <c:axId val="4783910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88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44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485797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8579712"/>
        <c:scaling>
          <c:orientation val="minMax"/>
          <c:max val="110"/>
          <c:min val="0"/>
        </c:scaling>
        <c:delete val="0"/>
        <c:axPos val="t"/>
        <c:numFmt formatCode="0&quot;%&quot;" sourceLinked="0"/>
        <c:majorTickMark val="out"/>
        <c:minorTickMark val="none"/>
        <c:tickLblPos val="nextTo"/>
        <c:spPr>
          <a:ln w="388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22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47839104"/>
        <c:crosses val="autoZero"/>
        <c:crossBetween val="between"/>
        <c:majorUnit val="25"/>
        <c:minorUnit val="10"/>
      </c:valAx>
      <c:spPr>
        <a:noFill/>
        <a:ln w="3104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314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cs-CZ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36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719242902208201"/>
          <c:y val="0.24137931034482765"/>
          <c:w val="0.70977917981072569"/>
          <c:h val="0.54022988505747149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ln w="15409">
              <a:solidFill>
                <a:schemeClr val="tx1"/>
              </a:solidFill>
              <a:prstDash val="solid"/>
            </a:ln>
          </c:spPr>
          <c:explosion val="15"/>
          <c:dPt>
            <c:idx val="0"/>
            <c:bubble3D val="0"/>
            <c:spPr>
              <a:solidFill>
                <a:srgbClr val="99CC00"/>
              </a:solidFill>
              <a:ln w="15409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FFCC99"/>
              </a:solidFill>
              <a:ln w="15409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C0C0C0"/>
              </a:solidFill>
              <a:ln w="15409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C0C0C0"/>
              </a:solidFill>
              <a:ln w="15409">
                <a:solidFill>
                  <a:schemeClr val="tx1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333333"/>
              </a:solidFill>
              <a:ln w="15409">
                <a:solidFill>
                  <a:schemeClr val="tx1"/>
                </a:solidFill>
                <a:prstDash val="solid"/>
              </a:ln>
            </c:spPr>
          </c:dPt>
          <c:dLbls>
            <c:dLbl>
              <c:idx val="1"/>
              <c:layout>
                <c:manualLayout>
                  <c:x val="-4.4981497919299257E-2"/>
                  <c:y val="8.3295129071377441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1072368718596733"/>
                  <c:y val="8.3295129071377441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400" b="0">
                    <a:latin typeface="Arial" pitchFamily="34" charset="0"/>
                    <a:cs typeface="Arial" pitchFamily="34" charset="0"/>
                  </a:defRPr>
                </a:pPr>
                <a:endParaRPr lang="cs-CZ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2">
                  <c:v>výseč3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187</c:v>
                </c:pt>
                <c:pt idx="1">
                  <c:v>1</c:v>
                </c:pt>
                <c:pt idx="2">
                  <c:v>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spPr>
            <a:solidFill>
              <a:schemeClr val="accent2"/>
            </a:solidFill>
            <a:ln w="15409">
              <a:solidFill>
                <a:schemeClr val="tx1"/>
              </a:solidFill>
              <a:prstDash val="solid"/>
            </a:ln>
          </c:spPr>
          <c:explosion val="15"/>
          <c:dPt>
            <c:idx val="0"/>
            <c:bubble3D val="0"/>
            <c:spPr>
              <a:solidFill>
                <a:schemeClr val="accent1"/>
              </a:solidFill>
              <a:ln w="15409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chemeClr val="hlink"/>
              </a:solidFill>
              <a:ln w="15409">
                <a:solidFill>
                  <a:schemeClr val="tx1"/>
                </a:solidFill>
                <a:prstDash val="solid"/>
              </a:ln>
            </c:spPr>
          </c:dPt>
          <c:cat>
            <c:strRef>
              <c:f>Sheet1!$A$2:$A$4</c:f>
              <c:strCache>
                <c:ptCount val="3"/>
                <c:pt idx="2">
                  <c:v>výseč3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30817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092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cs-CZ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4604904632152578"/>
          <c:y val="0.14673913043478273"/>
          <c:w val="0.59128065395095331"/>
          <c:h val="0.8559782608695654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969696"/>
            </a:solidFill>
            <a:ln w="12742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84">
                <a:noFill/>
              </a:ln>
            </c:spPr>
            <c:txPr>
              <a:bodyPr/>
              <a:lstStyle/>
              <a:p>
                <a:pPr>
                  <a:defRPr sz="1104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4"/>
                <c:pt idx="0">
                  <c:v>neprovádím</c:v>
                </c:pt>
                <c:pt idx="1">
                  <c:v>1-2x týdně</c:v>
                </c:pt>
                <c:pt idx="2">
                  <c:v>3-4x týdně</c:v>
                </c:pt>
                <c:pt idx="3">
                  <c:v>nepravidelně</c:v>
                </c:pt>
              </c:strCache>
            </c:strRef>
          </c:cat>
          <c:val>
            <c:numRef>
              <c:f>Sheet1!$B$2:$B$6</c:f>
              <c:numCache>
                <c:formatCode>0.0</c:formatCode>
                <c:ptCount val="4"/>
                <c:pt idx="0">
                  <c:v>7.8947368420999968</c:v>
                </c:pt>
                <c:pt idx="1">
                  <c:v>51.052631578999993</c:v>
                </c:pt>
                <c:pt idx="2">
                  <c:v>18.947368421000007</c:v>
                </c:pt>
                <c:pt idx="3">
                  <c:v>22.105263158000007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87798912"/>
        <c:axId val="87800448"/>
      </c:barChart>
      <c:catAx>
        <c:axId val="8779891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8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5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878004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7800448"/>
        <c:scaling>
          <c:orientation val="minMax"/>
          <c:max val="60"/>
          <c:min val="0"/>
        </c:scaling>
        <c:delete val="0"/>
        <c:axPos val="t"/>
        <c:numFmt formatCode="0&quot;%&quot;" sourceLinked="0"/>
        <c:majorTickMark val="out"/>
        <c:minorTickMark val="none"/>
        <c:tickLblPos val="nextTo"/>
        <c:spPr>
          <a:ln w="318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87798912"/>
        <c:crosses val="autoZero"/>
        <c:crossBetween val="between"/>
        <c:majorUnit val="20"/>
        <c:minorUnit val="5"/>
      </c:valAx>
      <c:spPr>
        <a:noFill/>
        <a:ln w="25484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53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cs-CZ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697547683923728"/>
          <c:y val="0.14673913043478273"/>
          <c:w val="0.61035422343324264"/>
          <c:h val="0.8559782608695654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969696"/>
            </a:solidFill>
            <a:ln w="12742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84">
                <a:noFill/>
              </a:ln>
            </c:spPr>
            <c:txPr>
              <a:bodyPr/>
              <a:lstStyle/>
              <a:p>
                <a:pPr>
                  <a:defRPr sz="1104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neprovádím</c:v>
                </c:pt>
                <c:pt idx="1">
                  <c:v>1-2x týdně</c:v>
                </c:pt>
                <c:pt idx="2">
                  <c:v>1-2x měsíčně</c:v>
                </c:pt>
                <c:pt idx="3">
                  <c:v>1-3x před kontrolou</c:v>
                </c:pt>
                <c:pt idx="4">
                  <c:v>celý týden</c:v>
                </c:pt>
                <c:pt idx="5">
                  <c:v>nevyplněno</c:v>
                </c:pt>
              </c:strCache>
            </c:strRef>
          </c:cat>
          <c:val>
            <c:numRef>
              <c:f>Sheet1!$B$2:$B$7</c:f>
              <c:numCache>
                <c:formatCode>0.0</c:formatCode>
                <c:ptCount val="6"/>
                <c:pt idx="0">
                  <c:v>17.89473684199999</c:v>
                </c:pt>
                <c:pt idx="1">
                  <c:v>25.78947368399999</c:v>
                </c:pt>
                <c:pt idx="2">
                  <c:v>49.473684210999998</c:v>
                </c:pt>
                <c:pt idx="3">
                  <c:v>4.7368421053000036</c:v>
                </c:pt>
                <c:pt idx="4">
                  <c:v>0.5263157894999998</c:v>
                </c:pt>
                <c:pt idx="5">
                  <c:v>1.5789473683999999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87830912"/>
        <c:axId val="87832832"/>
      </c:barChart>
      <c:catAx>
        <c:axId val="8783091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8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5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878328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7832832"/>
        <c:scaling>
          <c:orientation val="minMax"/>
          <c:max val="60"/>
          <c:min val="0"/>
        </c:scaling>
        <c:delete val="0"/>
        <c:axPos val="t"/>
        <c:numFmt formatCode="0&quot;%&quot;" sourceLinked="0"/>
        <c:majorTickMark val="out"/>
        <c:minorTickMark val="none"/>
        <c:tickLblPos val="nextTo"/>
        <c:spPr>
          <a:ln w="318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87830912"/>
        <c:crosses val="autoZero"/>
        <c:crossBetween val="between"/>
        <c:majorUnit val="20"/>
        <c:minorUnit val="5"/>
      </c:valAx>
      <c:spPr>
        <a:noFill/>
        <a:ln w="25484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53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cs-CZ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065395095367845"/>
          <c:y val="0.14673913043478273"/>
          <c:w val="0.65667574931880157"/>
          <c:h val="0.8559782608695654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3366FF"/>
            </a:solidFill>
            <a:ln w="12742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84">
                <a:noFill/>
              </a:ln>
            </c:spPr>
            <c:txPr>
              <a:bodyPr/>
              <a:lstStyle/>
              <a:p>
                <a:pPr>
                  <a:defRPr sz="1104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do 60 min</c:v>
                </c:pt>
                <c:pt idx="1">
                  <c:v>60-90 min</c:v>
                </c:pt>
                <c:pt idx="2">
                  <c:v>90-120 min</c:v>
                </c:pt>
              </c:strCache>
            </c:strRef>
          </c:cat>
          <c:val>
            <c:numRef>
              <c:f>Sheet1!$B$2:$B$5</c:f>
              <c:numCache>
                <c:formatCode>0.0</c:formatCode>
                <c:ptCount val="3"/>
                <c:pt idx="0">
                  <c:v>15.333333333000002</c:v>
                </c:pt>
                <c:pt idx="1">
                  <c:v>26.666666667000001</c:v>
                </c:pt>
                <c:pt idx="2">
                  <c:v>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88154496"/>
        <c:axId val="88156032"/>
      </c:barChart>
      <c:catAx>
        <c:axId val="8815449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8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5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881560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8156032"/>
        <c:scaling>
          <c:orientation val="minMax"/>
          <c:max val="75"/>
          <c:min val="0"/>
        </c:scaling>
        <c:delete val="0"/>
        <c:axPos val="t"/>
        <c:numFmt formatCode="0&quot;%&quot;" sourceLinked="0"/>
        <c:majorTickMark val="out"/>
        <c:minorTickMark val="none"/>
        <c:tickLblPos val="nextTo"/>
        <c:spPr>
          <a:ln w="318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88154496"/>
        <c:crosses val="autoZero"/>
        <c:crossBetween val="between"/>
        <c:majorUnit val="25"/>
        <c:minorUnit val="2"/>
      </c:valAx>
      <c:spPr>
        <a:noFill/>
        <a:ln w="25484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53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cs-CZ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36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719242902208201"/>
          <c:y val="0.24137931034482765"/>
          <c:w val="0.70977917981072569"/>
          <c:h val="0.54022988505747149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ln w="15409">
              <a:solidFill>
                <a:schemeClr val="tx1"/>
              </a:solidFill>
              <a:prstDash val="solid"/>
            </a:ln>
          </c:spPr>
          <c:explosion val="15"/>
          <c:dPt>
            <c:idx val="0"/>
            <c:bubble3D val="0"/>
            <c:spPr>
              <a:solidFill>
                <a:srgbClr val="3366FF"/>
              </a:solidFill>
              <a:ln w="15409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003366"/>
              </a:solidFill>
              <a:ln w="15409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C0C0C0"/>
              </a:solidFill>
              <a:ln w="15409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C0C0C0"/>
              </a:solidFill>
              <a:ln w="15409">
                <a:solidFill>
                  <a:schemeClr val="tx1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333333"/>
              </a:solidFill>
              <a:ln w="15409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6.0938378917203689E-2"/>
                  <c:y val="-4.859749480004818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4.3574629628308929E-2"/>
                  <c:y val="2.2240681490306199E-4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7.1271437753276275E-3"/>
                  <c:y val="-7.298817668274197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Mode val="edge"/>
                  <c:yMode val="edge"/>
                  <c:x val="0.24605678233438491"/>
                  <c:y val="0.13793103448275873"/>
                </c:manualLayout>
              </c:layout>
              <c:numFmt formatCode="0.0%" sourceLinked="0"/>
              <c:spPr>
                <a:noFill/>
                <a:ln w="30817">
                  <a:noFill/>
                </a:ln>
              </c:spPr>
              <c:txPr>
                <a:bodyPr/>
                <a:lstStyle/>
                <a:p>
                  <a:pPr>
                    <a:defRPr sz="1699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cs-CZ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Mode val="edge"/>
                  <c:yMode val="edge"/>
                  <c:x val="0.5394321766561514"/>
                  <c:y val="3.0651340996168595E-2"/>
                </c:manualLayout>
              </c:layout>
              <c:numFmt formatCode="0.0%" sourceLinked="0"/>
              <c:spPr>
                <a:noFill/>
                <a:ln w="30817">
                  <a:noFill/>
                </a:ln>
              </c:spPr>
              <c:txPr>
                <a:bodyPr/>
                <a:lstStyle/>
                <a:p>
                  <a:pPr>
                    <a:defRPr sz="1456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cs-CZ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spPr>
              <a:noFill/>
              <a:ln w="30817">
                <a:noFill/>
              </a:ln>
            </c:spPr>
            <c:txPr>
              <a:bodyPr/>
              <a:lstStyle/>
              <a:p>
                <a:pPr>
                  <a:defRPr sz="1456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2">
                  <c:v>výseč3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150</c:v>
                </c:pt>
                <c:pt idx="1">
                  <c:v>30</c:v>
                </c:pt>
                <c:pt idx="2">
                  <c:v>10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spPr>
            <a:solidFill>
              <a:schemeClr val="accent2"/>
            </a:solidFill>
            <a:ln w="15409">
              <a:solidFill>
                <a:schemeClr val="tx1"/>
              </a:solidFill>
              <a:prstDash val="solid"/>
            </a:ln>
          </c:spPr>
          <c:explosion val="15"/>
          <c:dPt>
            <c:idx val="0"/>
            <c:bubble3D val="0"/>
            <c:spPr>
              <a:solidFill>
                <a:schemeClr val="accent1"/>
              </a:solidFill>
              <a:ln w="15409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chemeClr val="hlink"/>
              </a:solidFill>
              <a:ln w="15409">
                <a:solidFill>
                  <a:schemeClr val="tx1"/>
                </a:solidFill>
                <a:prstDash val="solid"/>
              </a:ln>
            </c:spPr>
          </c:dPt>
          <c:cat>
            <c:strRef>
              <c:f>Sheet1!$A$2:$A$4</c:f>
              <c:strCache>
                <c:ptCount val="3"/>
                <c:pt idx="2">
                  <c:v>výseč3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30817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092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cs-CZ" sz="1600"/>
              <a:t>Pohlaví</a:t>
            </a:r>
            <a:endParaRPr lang="en-US" sz="160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explosion val="25"/>
          <c:dPt>
            <c:idx val="0"/>
            <c:bubble3D val="0"/>
            <c:explosion val="0"/>
            <c:spPr>
              <a:ln>
                <a:solidFill>
                  <a:srgbClr val="3366FF"/>
                </a:solidFill>
              </a:ln>
            </c:spPr>
          </c:dPt>
          <c:dPt>
            <c:idx val="1"/>
            <c:bubble3D val="0"/>
            <c:explosion val="15"/>
            <c:spPr>
              <a:solidFill>
                <a:schemeClr val="tx2">
                  <a:lumMod val="75000"/>
                </a:schemeClr>
              </a:solidFill>
            </c:spPr>
          </c:dPt>
          <c:dPt>
            <c:idx val="2"/>
            <c:bubble3D val="0"/>
            <c:explosion val="13"/>
            <c:spPr>
              <a:solidFill>
                <a:schemeClr val="bg1">
                  <a:lumMod val="65000"/>
                </a:schemeClr>
              </a:solidFill>
            </c:spPr>
          </c:dPt>
          <c:dLbls>
            <c:numFmt formatCode="0.0%" sourceLinked="0"/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List1!$A$2:$A$4</c:f>
              <c:strCache>
                <c:ptCount val="3"/>
                <c:pt idx="0">
                  <c:v>1. čtvrt.</c:v>
                </c:pt>
                <c:pt idx="1">
                  <c:v>2. čtvrt.</c:v>
                </c:pt>
                <c:pt idx="2">
                  <c:v>3. čtvrt.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82</c:v>
                </c:pt>
                <c:pt idx="1">
                  <c:v>58</c:v>
                </c:pt>
                <c:pt idx="2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cs-CZ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702997275204382"/>
          <c:y val="0.14673913043478273"/>
          <c:w val="0.67029972752043643"/>
          <c:h val="0.8559782608695654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969696"/>
            </a:solidFill>
            <a:ln w="12742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84">
                <a:noFill/>
              </a:ln>
            </c:spPr>
            <c:txPr>
              <a:bodyPr/>
              <a:lstStyle/>
              <a:p>
                <a:pPr>
                  <a:defRPr sz="1104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špatné</c:v>
                </c:pt>
                <c:pt idx="1">
                  <c:v>omezené</c:v>
                </c:pt>
                <c:pt idx="2">
                  <c:v>střední</c:v>
                </c:pt>
                <c:pt idx="3">
                  <c:v>dobré</c:v>
                </c:pt>
                <c:pt idx="4">
                  <c:v>vynikající</c:v>
                </c:pt>
              </c:strCache>
            </c:strRef>
          </c:cat>
          <c:val>
            <c:numRef>
              <c:f>Sheet1!$B$2:$B$6</c:f>
              <c:numCache>
                <c:formatCode>0.0</c:formatCode>
                <c:ptCount val="5"/>
                <c:pt idx="0" formatCode="General">
                  <c:v>0</c:v>
                </c:pt>
                <c:pt idx="1">
                  <c:v>9.4736842105000072</c:v>
                </c:pt>
                <c:pt idx="2">
                  <c:v>47.368421052999999</c:v>
                </c:pt>
                <c:pt idx="3">
                  <c:v>36.842105263000001</c:v>
                </c:pt>
                <c:pt idx="4">
                  <c:v>6.315789473699998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88208896"/>
        <c:axId val="88210432"/>
      </c:barChart>
      <c:catAx>
        <c:axId val="8820889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8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5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882104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8210432"/>
        <c:scaling>
          <c:orientation val="minMax"/>
          <c:max val="75"/>
          <c:min val="0"/>
        </c:scaling>
        <c:delete val="0"/>
        <c:axPos val="t"/>
        <c:numFmt formatCode="0&quot;%&quot;" sourceLinked="0"/>
        <c:majorTickMark val="out"/>
        <c:minorTickMark val="none"/>
        <c:tickLblPos val="nextTo"/>
        <c:spPr>
          <a:ln w="318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88208896"/>
        <c:crosses val="autoZero"/>
        <c:crossBetween val="between"/>
        <c:majorUnit val="25"/>
        <c:minorUnit val="2"/>
      </c:valAx>
      <c:spPr>
        <a:noFill/>
        <a:ln w="25484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53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cs-CZ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36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088607594936708"/>
          <c:y val="0.24137931034482765"/>
          <c:w val="0.70569620253164589"/>
          <c:h val="0.53639846743295017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ln w="15427">
              <a:solidFill>
                <a:schemeClr val="tx1"/>
              </a:solidFill>
              <a:prstDash val="solid"/>
            </a:ln>
          </c:spPr>
          <c:explosion val="15"/>
          <c:dPt>
            <c:idx val="0"/>
            <c:bubble3D val="0"/>
            <c:spPr>
              <a:solidFill>
                <a:srgbClr val="3366FF"/>
              </a:solidFill>
              <a:ln w="15427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003366"/>
              </a:solidFill>
              <a:ln w="15427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C0C0C0"/>
              </a:solidFill>
              <a:ln w="15427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C0C0C0"/>
              </a:solidFill>
              <a:ln w="15427">
                <a:solidFill>
                  <a:schemeClr val="tx1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333333"/>
              </a:solidFill>
              <a:ln w="15427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3.6038746834484235E-2"/>
                  <c:y val="1.2907770987743405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3.0528928049681867E-2"/>
                  <c:y val="-2.629741209972229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2.2669203721231265E-2"/>
                  <c:y val="-4.199681379734628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Mode val="edge"/>
                  <c:yMode val="edge"/>
                  <c:x val="0.24683544303797481"/>
                  <c:y val="0.14176245210727981"/>
                </c:manualLayout>
              </c:layout>
              <c:numFmt formatCode="0.0%" sourceLinked="0"/>
              <c:spPr>
                <a:noFill/>
                <a:ln w="30854">
                  <a:noFill/>
                </a:ln>
              </c:spPr>
              <c:txPr>
                <a:bodyPr/>
                <a:lstStyle/>
                <a:p>
                  <a:pPr>
                    <a:defRPr sz="1701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cs-CZ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Mode val="edge"/>
                  <c:yMode val="edge"/>
                  <c:x val="0.54113924050632911"/>
                  <c:y val="3.4482758620689655E-2"/>
                </c:manualLayout>
              </c:layout>
              <c:numFmt formatCode="0.0%" sourceLinked="0"/>
              <c:spPr>
                <a:noFill/>
                <a:ln w="30854">
                  <a:noFill/>
                </a:ln>
              </c:spPr>
              <c:txPr>
                <a:bodyPr/>
                <a:lstStyle/>
                <a:p>
                  <a:pPr>
                    <a:defRPr sz="1458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cs-CZ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spPr>
              <a:noFill/>
              <a:ln w="30854">
                <a:noFill/>
              </a:ln>
            </c:spPr>
            <c:txPr>
              <a:bodyPr/>
              <a:lstStyle/>
              <a:p>
                <a:pPr>
                  <a:defRPr sz="1458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2">
                  <c:v>výseč3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175</c:v>
                </c:pt>
                <c:pt idx="1">
                  <c:v>13</c:v>
                </c:pt>
                <c:pt idx="2">
                  <c:v>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spPr>
            <a:solidFill>
              <a:schemeClr val="accent2"/>
            </a:solidFill>
            <a:ln w="15427">
              <a:solidFill>
                <a:schemeClr val="tx1"/>
              </a:solidFill>
              <a:prstDash val="solid"/>
            </a:ln>
          </c:spPr>
          <c:explosion val="15"/>
          <c:dPt>
            <c:idx val="0"/>
            <c:bubble3D val="0"/>
            <c:spPr>
              <a:solidFill>
                <a:schemeClr val="accent1"/>
              </a:solidFill>
              <a:ln w="15427">
                <a:solidFill>
                  <a:schemeClr val="tx1"/>
                </a:solidFill>
                <a:prstDash val="solid"/>
              </a:ln>
            </c:spPr>
          </c:dPt>
          <c:cat>
            <c:strRef>
              <c:f>Sheet1!$A$2:$A$4</c:f>
              <c:strCache>
                <c:ptCount val="3"/>
                <c:pt idx="2">
                  <c:v>výseč3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30854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093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cs-CZ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835820895522391"/>
          <c:y val="0.16507936507936513"/>
          <c:w val="0.70597014925373158"/>
          <c:h val="0.80317460317460343"/>
        </c:manualLayout>
      </c:layout>
      <c:barChart>
        <c:barDir val="bar"/>
        <c:grouping val="percentStacked"/>
        <c:varyColors val="0"/>
        <c:ser>
          <c:idx val="0"/>
          <c:order val="0"/>
          <c:spPr>
            <a:solidFill>
              <a:srgbClr val="C0C0C0"/>
            </a:solidFill>
            <a:ln w="14378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8756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Sheet1!$A$2:$A$9</c:f>
              <c:strCache>
                <c:ptCount val="8"/>
                <c:pt idx="0">
                  <c:v>0 až 0.5 krát</c:v>
                </c:pt>
                <c:pt idx="1">
                  <c:v>1 až 1.5 krát</c:v>
                </c:pt>
                <c:pt idx="2">
                  <c:v>2 až 2.5 krát</c:v>
                </c:pt>
                <c:pt idx="3">
                  <c:v>3 až 3.5 krát</c:v>
                </c:pt>
                <c:pt idx="4">
                  <c:v>4 až 4.5 krát</c:v>
                </c:pt>
                <c:pt idx="5">
                  <c:v>5 až 5.5 krát</c:v>
                </c:pt>
                <c:pt idx="6">
                  <c:v>6 až 6.5 krát</c:v>
                </c:pt>
                <c:pt idx="7">
                  <c:v>7 krát a více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1">
                  <c:v>22.222222221999985</c:v>
                </c:pt>
                <c:pt idx="2">
                  <c:v>12.903225806</c:v>
                </c:pt>
                <c:pt idx="3">
                  <c:v>3.9473684210999997</c:v>
                </c:pt>
                <c:pt idx="4">
                  <c:v>14.583333333000002</c:v>
                </c:pt>
              </c:numCache>
            </c:numRef>
          </c:val>
        </c:ser>
        <c:ser>
          <c:idx val="1"/>
          <c:order val="1"/>
          <c:spPr>
            <a:solidFill>
              <a:srgbClr val="CCFFFF"/>
            </a:solidFill>
            <a:ln w="14378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8756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Sheet1!$A$2:$A$9</c:f>
              <c:strCache>
                <c:ptCount val="8"/>
                <c:pt idx="0">
                  <c:v>0 až 0.5 krát</c:v>
                </c:pt>
                <c:pt idx="1">
                  <c:v>1 až 1.5 krát</c:v>
                </c:pt>
                <c:pt idx="2">
                  <c:v>2 až 2.5 krát</c:v>
                </c:pt>
                <c:pt idx="3">
                  <c:v>3 až 3.5 krát</c:v>
                </c:pt>
                <c:pt idx="4">
                  <c:v>4 až 4.5 krát</c:v>
                </c:pt>
                <c:pt idx="5">
                  <c:v>5 až 5.5 krát</c:v>
                </c:pt>
                <c:pt idx="6">
                  <c:v>6 až 6.5 krát</c:v>
                </c:pt>
                <c:pt idx="7">
                  <c:v>7 krát a více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100</c:v>
                </c:pt>
                <c:pt idx="1">
                  <c:v>55.555555556000002</c:v>
                </c:pt>
                <c:pt idx="2">
                  <c:v>29.032258065000008</c:v>
                </c:pt>
                <c:pt idx="3">
                  <c:v>52.631578947000015</c:v>
                </c:pt>
                <c:pt idx="4">
                  <c:v>47.91666666699998</c:v>
                </c:pt>
                <c:pt idx="5">
                  <c:v>25</c:v>
                </c:pt>
                <c:pt idx="6">
                  <c:v>50</c:v>
                </c:pt>
                <c:pt idx="7">
                  <c:v>50</c:v>
                </c:pt>
              </c:numCache>
            </c:numRef>
          </c:val>
        </c:ser>
        <c:ser>
          <c:idx val="2"/>
          <c:order val="2"/>
          <c:spPr>
            <a:solidFill>
              <a:srgbClr val="99CCFF"/>
            </a:solidFill>
            <a:ln w="14378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8756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Sheet1!$A$2:$A$9</c:f>
              <c:strCache>
                <c:ptCount val="8"/>
                <c:pt idx="0">
                  <c:v>0 až 0.5 krát</c:v>
                </c:pt>
                <c:pt idx="1">
                  <c:v>1 až 1.5 krát</c:v>
                </c:pt>
                <c:pt idx="2">
                  <c:v>2 až 2.5 krát</c:v>
                </c:pt>
                <c:pt idx="3">
                  <c:v>3 až 3.5 krát</c:v>
                </c:pt>
                <c:pt idx="4">
                  <c:v>4 až 4.5 krát</c:v>
                </c:pt>
                <c:pt idx="5">
                  <c:v>5 až 5.5 krát</c:v>
                </c:pt>
                <c:pt idx="6">
                  <c:v>6 až 6.5 krát</c:v>
                </c:pt>
                <c:pt idx="7">
                  <c:v>7 krát a více</c:v>
                </c:pt>
              </c:strCache>
            </c:strRef>
          </c:cat>
          <c:val>
            <c:numRef>
              <c:f>Sheet1!$D$2:$D$9</c:f>
              <c:numCache>
                <c:formatCode>General</c:formatCode>
                <c:ptCount val="8"/>
                <c:pt idx="1">
                  <c:v>11.111111110999998</c:v>
                </c:pt>
                <c:pt idx="2">
                  <c:v>58.064516129000012</c:v>
                </c:pt>
                <c:pt idx="3">
                  <c:v>39.473684210999998</c:v>
                </c:pt>
                <c:pt idx="4">
                  <c:v>27.083333332999985</c:v>
                </c:pt>
                <c:pt idx="5">
                  <c:v>75</c:v>
                </c:pt>
                <c:pt idx="6">
                  <c:v>37.5</c:v>
                </c:pt>
                <c:pt idx="7">
                  <c:v>50</c:v>
                </c:pt>
              </c:numCache>
            </c:numRef>
          </c:val>
        </c:ser>
        <c:ser>
          <c:idx val="3"/>
          <c:order val="3"/>
          <c:spPr>
            <a:solidFill>
              <a:srgbClr val="3366FF"/>
            </a:solidFill>
            <a:ln w="14378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1"/>
              <c:layout>
                <c:manualLayout>
                  <c:x val="-1.9978266016669683E-3"/>
                  <c:y val="-1.177436619305268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176652229490002E-3"/>
                  <c:y val="7.899738789634553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1386664562071248E-3"/>
                  <c:y val="-3.724394785847370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0013416788591475E-3"/>
                  <c:y val="-2.764556665053740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" sourceLinked="0"/>
            <c:spPr>
              <a:noFill/>
              <a:ln w="28756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cs-CZ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Sheet1!$A$2:$A$9</c:f>
              <c:strCache>
                <c:ptCount val="8"/>
                <c:pt idx="0">
                  <c:v>0 až 0.5 krát</c:v>
                </c:pt>
                <c:pt idx="1">
                  <c:v>1 až 1.5 krát</c:v>
                </c:pt>
                <c:pt idx="2">
                  <c:v>2 až 2.5 krát</c:v>
                </c:pt>
                <c:pt idx="3">
                  <c:v>3 až 3.5 krát</c:v>
                </c:pt>
                <c:pt idx="4">
                  <c:v>4 až 4.5 krát</c:v>
                </c:pt>
                <c:pt idx="5">
                  <c:v>5 až 5.5 krát</c:v>
                </c:pt>
                <c:pt idx="6">
                  <c:v>6 až 6.5 krát</c:v>
                </c:pt>
                <c:pt idx="7">
                  <c:v>7 krát a více</c:v>
                </c:pt>
              </c:strCache>
            </c:strRef>
          </c:cat>
          <c:val>
            <c:numRef>
              <c:f>Sheet1!$E$2:$E$9</c:f>
              <c:numCache>
                <c:formatCode>General</c:formatCode>
                <c:ptCount val="8"/>
                <c:pt idx="1">
                  <c:v>11.111111110999998</c:v>
                </c:pt>
                <c:pt idx="3">
                  <c:v>3.9473684210999997</c:v>
                </c:pt>
                <c:pt idx="4">
                  <c:v>10.416666667000003</c:v>
                </c:pt>
                <c:pt idx="6">
                  <c:v>12.5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88323968"/>
        <c:axId val="88325504"/>
      </c:barChart>
      <c:catAx>
        <c:axId val="8832396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10783">
            <a:noFill/>
          </a:ln>
        </c:spPr>
        <c:txPr>
          <a:bodyPr rot="0" vert="horz"/>
          <a:lstStyle/>
          <a:p>
            <a:pPr>
              <a:defRPr sz="1359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88325504"/>
        <c:crosses val="autoZero"/>
        <c:auto val="1"/>
        <c:lblAlgn val="ctr"/>
        <c:lblOffset val="100"/>
        <c:noMultiLvlLbl val="0"/>
      </c:catAx>
      <c:valAx>
        <c:axId val="88325504"/>
        <c:scaling>
          <c:orientation val="minMax"/>
          <c:max val="1"/>
        </c:scaling>
        <c:delete val="0"/>
        <c:axPos val="t"/>
        <c:numFmt formatCode="0%" sourceLinked="0"/>
        <c:majorTickMark val="out"/>
        <c:minorTickMark val="none"/>
        <c:tickLblPos val="nextTo"/>
        <c:spPr>
          <a:ln w="359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5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88323968"/>
        <c:crosses val="autoZero"/>
        <c:crossBetween val="between"/>
        <c:majorUnit val="0.2"/>
      </c:valAx>
      <c:spPr>
        <a:noFill/>
        <a:ln w="2875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528" b="1" i="0" u="none" strike="noStrike" baseline="0">
          <a:solidFill>
            <a:schemeClr val="tx1"/>
          </a:solidFill>
          <a:latin typeface="Verdana"/>
          <a:ea typeface="Verdana"/>
          <a:cs typeface="Verdana"/>
        </a:defRPr>
      </a:pPr>
      <a:endParaRPr lang="cs-CZ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017467248908292"/>
          <c:y val="0.18661971830985916"/>
          <c:w val="0.69577874818049512"/>
          <c:h val="0.78521126760563376"/>
        </c:manualLayout>
      </c:layout>
      <c:barChart>
        <c:barDir val="bar"/>
        <c:grouping val="percentStacked"/>
        <c:varyColors val="0"/>
        <c:ser>
          <c:idx val="0"/>
          <c:order val="0"/>
          <c:spPr>
            <a:solidFill>
              <a:srgbClr val="C0C0C0"/>
            </a:solidFill>
            <a:ln w="13527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7053">
                <a:noFill/>
              </a:ln>
            </c:spPr>
            <c:txPr>
              <a:bodyPr/>
              <a:lstStyle/>
              <a:p>
                <a:pPr>
                  <a:defRPr sz="1278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neprovádím</c:v>
                </c:pt>
                <c:pt idx="1">
                  <c:v>1-2 krát týdně</c:v>
                </c:pt>
                <c:pt idx="2">
                  <c:v>3-4 krát týdně</c:v>
                </c:pt>
                <c:pt idx="3">
                  <c:v>nepravidelně</c:v>
                </c:pt>
              </c:strCache>
            </c:strRef>
          </c:cat>
          <c:val>
            <c:numRef>
              <c:f>Sheet1!$B$2:$B$5</c:f>
              <c:numCache>
                <c:formatCode>0.0</c:formatCode>
                <c:ptCount val="4"/>
                <c:pt idx="0">
                  <c:v>13.333333333000002</c:v>
                </c:pt>
                <c:pt idx="1">
                  <c:v>10.309278351</c:v>
                </c:pt>
                <c:pt idx="2">
                  <c:v>11.111111110999998</c:v>
                </c:pt>
                <c:pt idx="3">
                  <c:v>4.7619047618999977</c:v>
                </c:pt>
              </c:numCache>
            </c:numRef>
          </c:val>
        </c:ser>
        <c:ser>
          <c:idx val="1"/>
          <c:order val="1"/>
          <c:spPr>
            <a:solidFill>
              <a:srgbClr val="CCFFFF"/>
            </a:solidFill>
            <a:ln w="13527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7053">
                <a:noFill/>
              </a:ln>
            </c:spPr>
            <c:txPr>
              <a:bodyPr/>
              <a:lstStyle/>
              <a:p>
                <a:pPr>
                  <a:defRPr sz="1278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neprovádím</c:v>
                </c:pt>
                <c:pt idx="1">
                  <c:v>1-2 krát týdně</c:v>
                </c:pt>
                <c:pt idx="2">
                  <c:v>3-4 krát týdně</c:v>
                </c:pt>
                <c:pt idx="3">
                  <c:v>nepravidelně</c:v>
                </c:pt>
              </c:strCache>
            </c:strRef>
          </c:cat>
          <c:val>
            <c:numRef>
              <c:f>Sheet1!$C$2:$C$5</c:f>
              <c:numCache>
                <c:formatCode>0.0</c:formatCode>
                <c:ptCount val="4"/>
                <c:pt idx="0">
                  <c:v>86.66666666700003</c:v>
                </c:pt>
                <c:pt idx="1">
                  <c:v>46.391752577000005</c:v>
                </c:pt>
                <c:pt idx="2">
                  <c:v>22.222222221999985</c:v>
                </c:pt>
                <c:pt idx="3">
                  <c:v>57.142857143000001</c:v>
                </c:pt>
              </c:numCache>
            </c:numRef>
          </c:val>
        </c:ser>
        <c:ser>
          <c:idx val="2"/>
          <c:order val="2"/>
          <c:spPr>
            <a:solidFill>
              <a:srgbClr val="99CCFF"/>
            </a:solidFill>
            <a:ln w="13527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7053">
                <a:noFill/>
              </a:ln>
            </c:spPr>
            <c:txPr>
              <a:bodyPr/>
              <a:lstStyle/>
              <a:p>
                <a:pPr>
                  <a:defRPr sz="1278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neprovádím</c:v>
                </c:pt>
                <c:pt idx="1">
                  <c:v>1-2 krát týdně</c:v>
                </c:pt>
                <c:pt idx="2">
                  <c:v>3-4 krát týdně</c:v>
                </c:pt>
                <c:pt idx="3">
                  <c:v>nepravidelně</c:v>
                </c:pt>
              </c:strCache>
            </c:strRef>
          </c:cat>
          <c:val>
            <c:numRef>
              <c:f>Sheet1!$D$2:$D$5</c:f>
              <c:numCache>
                <c:formatCode>0.0</c:formatCode>
                <c:ptCount val="4"/>
                <c:pt idx="1">
                  <c:v>39.175257732000013</c:v>
                </c:pt>
                <c:pt idx="2">
                  <c:v>52.777777778000001</c:v>
                </c:pt>
                <c:pt idx="3">
                  <c:v>30.952380951999988</c:v>
                </c:pt>
              </c:numCache>
            </c:numRef>
          </c:val>
        </c:ser>
        <c:ser>
          <c:idx val="3"/>
          <c:order val="3"/>
          <c:spPr>
            <a:solidFill>
              <a:srgbClr val="3366FF"/>
            </a:solidFill>
            <a:ln w="13527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2933562099061882E-4"/>
                  <c:y val="1.098154280010777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4057728399359312E-3"/>
                  <c:y val="-2.779960197283032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1828305526224805E-3"/>
                  <c:y val="9.807913501603104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" sourceLinked="0"/>
            <c:spPr>
              <a:noFill/>
              <a:ln w="27053">
                <a:noFill/>
              </a:ln>
            </c:spPr>
            <c:txPr>
              <a:bodyPr/>
              <a:lstStyle/>
              <a:p>
                <a:pPr>
                  <a:defRPr sz="1278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cs-CZ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neprovádím</c:v>
                </c:pt>
                <c:pt idx="1">
                  <c:v>1-2 krát týdně</c:v>
                </c:pt>
                <c:pt idx="2">
                  <c:v>3-4 krát týdně</c:v>
                </c:pt>
                <c:pt idx="3">
                  <c:v>nepravidelně</c:v>
                </c:pt>
              </c:strCache>
            </c:strRef>
          </c:cat>
          <c:val>
            <c:numRef>
              <c:f>Sheet1!$E$2:$E$5</c:f>
              <c:numCache>
                <c:formatCode>0.0</c:formatCode>
                <c:ptCount val="4"/>
                <c:pt idx="1">
                  <c:v>4.1237113401999963</c:v>
                </c:pt>
                <c:pt idx="2">
                  <c:v>13.888888889</c:v>
                </c:pt>
                <c:pt idx="3">
                  <c:v>7.1428571428999978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88573440"/>
        <c:axId val="88574976"/>
      </c:barChart>
      <c:catAx>
        <c:axId val="8857344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10145">
            <a:noFill/>
          </a:ln>
        </c:spPr>
        <c:txPr>
          <a:bodyPr rot="0" vert="horz"/>
          <a:lstStyle/>
          <a:p>
            <a:pPr>
              <a:defRPr sz="1278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885749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8574976"/>
        <c:scaling>
          <c:orientation val="minMax"/>
          <c:max val="1"/>
        </c:scaling>
        <c:delete val="0"/>
        <c:axPos val="t"/>
        <c:numFmt formatCode="0%" sourceLinked="0"/>
        <c:majorTickMark val="out"/>
        <c:minorTickMark val="none"/>
        <c:tickLblPos val="nextTo"/>
        <c:spPr>
          <a:ln w="338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7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88573440"/>
        <c:crosses val="autoZero"/>
        <c:crossBetween val="between"/>
        <c:majorUnit val="0.2"/>
      </c:valAx>
      <c:spPr>
        <a:noFill/>
        <a:ln w="27053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305" b="1" i="0" u="none" strike="noStrike" baseline="0">
          <a:solidFill>
            <a:schemeClr val="tx1"/>
          </a:solidFill>
          <a:latin typeface="Verdana"/>
          <a:ea typeface="Verdana"/>
          <a:cs typeface="Verdana"/>
        </a:defRPr>
      </a:pPr>
      <a:endParaRPr lang="cs-CZ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785817655571637"/>
          <c:y val="0.16507936507936513"/>
          <c:w val="0.65701881331403811"/>
          <c:h val="0.80317460317460343"/>
        </c:manualLayout>
      </c:layout>
      <c:barChart>
        <c:barDir val="bar"/>
        <c:grouping val="percentStacked"/>
        <c:varyColors val="0"/>
        <c:ser>
          <c:idx val="0"/>
          <c:order val="0"/>
          <c:spPr>
            <a:solidFill>
              <a:srgbClr val="C0C0C0"/>
            </a:solidFill>
            <a:ln w="12388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4777">
                <a:noFill/>
              </a:ln>
            </c:spPr>
            <c:txPr>
              <a:bodyPr/>
              <a:lstStyle/>
              <a:p>
                <a:pPr>
                  <a:defRPr sz="1171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1-2 krát týdně</c:v>
                </c:pt>
                <c:pt idx="1">
                  <c:v>1-2 krát měsíčně</c:v>
                </c:pt>
                <c:pt idx="2">
                  <c:v>1-3 krát před návštěvou lékaře</c:v>
                </c:pt>
                <c:pt idx="3">
                  <c:v>neprovádím</c:v>
                </c:pt>
              </c:strCache>
            </c:strRef>
          </c:cat>
          <c:val>
            <c:numRef>
              <c:f>Sheet1!$B$2:$B$5</c:f>
              <c:numCache>
                <c:formatCode>0.0</c:formatCode>
                <c:ptCount val="4"/>
                <c:pt idx="0">
                  <c:v>8.1632653060999996</c:v>
                </c:pt>
                <c:pt idx="1">
                  <c:v>4.2553191489</c:v>
                </c:pt>
                <c:pt idx="2">
                  <c:v>22.222222221999985</c:v>
                </c:pt>
                <c:pt idx="3">
                  <c:v>23.529411764999999</c:v>
                </c:pt>
              </c:numCache>
            </c:numRef>
          </c:val>
        </c:ser>
        <c:ser>
          <c:idx val="1"/>
          <c:order val="1"/>
          <c:spPr>
            <a:solidFill>
              <a:srgbClr val="CCFFFF"/>
            </a:solidFill>
            <a:ln w="12388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2"/>
              <c:layout>
                <c:manualLayout>
                  <c:x val="-3.3051577558654184E-3"/>
                  <c:y val="8.71054032988410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" sourceLinked="0"/>
            <c:spPr>
              <a:noFill/>
              <a:ln w="24777">
                <a:noFill/>
              </a:ln>
            </c:spPr>
            <c:txPr>
              <a:bodyPr/>
              <a:lstStyle/>
              <a:p>
                <a:pPr>
                  <a:defRPr sz="1171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1-2 krát týdně</c:v>
                </c:pt>
                <c:pt idx="1">
                  <c:v>1-2 krát měsíčně</c:v>
                </c:pt>
                <c:pt idx="2">
                  <c:v>1-3 krát před návštěvou lékaře</c:v>
                </c:pt>
                <c:pt idx="3">
                  <c:v>neprovádím</c:v>
                </c:pt>
              </c:strCache>
            </c:strRef>
          </c:cat>
          <c:val>
            <c:numRef>
              <c:f>Sheet1!$C$2:$C$5</c:f>
              <c:numCache>
                <c:formatCode>0.0</c:formatCode>
                <c:ptCount val="4"/>
                <c:pt idx="0">
                  <c:v>24.489795917999988</c:v>
                </c:pt>
                <c:pt idx="1">
                  <c:v>54.255319149000016</c:v>
                </c:pt>
                <c:pt idx="2">
                  <c:v>55.555555556000002</c:v>
                </c:pt>
                <c:pt idx="3">
                  <c:v>58.823529411999999</c:v>
                </c:pt>
              </c:numCache>
            </c:numRef>
          </c:val>
        </c:ser>
        <c:ser>
          <c:idx val="2"/>
          <c:order val="2"/>
          <c:spPr>
            <a:solidFill>
              <a:srgbClr val="99CCFF"/>
            </a:solidFill>
            <a:ln w="12388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4777">
                <a:noFill/>
              </a:ln>
            </c:spPr>
            <c:txPr>
              <a:bodyPr/>
              <a:lstStyle/>
              <a:p>
                <a:pPr>
                  <a:defRPr sz="1171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1-2 krát týdně</c:v>
                </c:pt>
                <c:pt idx="1">
                  <c:v>1-2 krát měsíčně</c:v>
                </c:pt>
                <c:pt idx="2">
                  <c:v>1-3 krát před návštěvou lékaře</c:v>
                </c:pt>
                <c:pt idx="3">
                  <c:v>neprovádím</c:v>
                </c:pt>
              </c:strCache>
            </c:strRef>
          </c:cat>
          <c:val>
            <c:numRef>
              <c:f>Sheet1!$D$2:$D$5</c:f>
              <c:numCache>
                <c:formatCode>0.0</c:formatCode>
                <c:ptCount val="4"/>
                <c:pt idx="0">
                  <c:v>57.142857143000001</c:v>
                </c:pt>
                <c:pt idx="1">
                  <c:v>39.361702128000012</c:v>
                </c:pt>
                <c:pt idx="2">
                  <c:v>22.222222221999985</c:v>
                </c:pt>
                <c:pt idx="3">
                  <c:v>5.882352941199998</c:v>
                </c:pt>
              </c:numCache>
            </c:numRef>
          </c:val>
        </c:ser>
        <c:ser>
          <c:idx val="3"/>
          <c:order val="3"/>
          <c:spPr>
            <a:solidFill>
              <a:srgbClr val="3366FF"/>
            </a:solidFill>
            <a:ln w="12388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5.0211144361598571E-4"/>
                  <c:y val="1.057672218390639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7162852374174409E-2"/>
                  <c:y val="4.6556572733971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4713539331975838E-3"/>
                  <c:y val="9.173397086725121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1967810410419574E-3"/>
                  <c:y val="1.295746147224272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" sourceLinked="0"/>
            <c:spPr>
              <a:noFill/>
              <a:ln w="24777">
                <a:noFill/>
              </a:ln>
            </c:spPr>
            <c:txPr>
              <a:bodyPr/>
              <a:lstStyle/>
              <a:p>
                <a:pPr>
                  <a:defRPr sz="1171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cs-CZ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1-2 krát týdně</c:v>
                </c:pt>
                <c:pt idx="1">
                  <c:v>1-2 krát měsíčně</c:v>
                </c:pt>
                <c:pt idx="2">
                  <c:v>1-3 krát před návštěvou lékaře</c:v>
                </c:pt>
                <c:pt idx="3">
                  <c:v>neprovádím</c:v>
                </c:pt>
              </c:strCache>
            </c:strRef>
          </c:cat>
          <c:val>
            <c:numRef>
              <c:f>Sheet1!$E$2:$E$5</c:f>
              <c:numCache>
                <c:formatCode>0.0</c:formatCode>
                <c:ptCount val="4"/>
                <c:pt idx="0">
                  <c:v>10.204081632999999</c:v>
                </c:pt>
                <c:pt idx="1">
                  <c:v>2.1276595745</c:v>
                </c:pt>
                <c:pt idx="3">
                  <c:v>11.764705881999999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88673280"/>
        <c:axId val="88679168"/>
      </c:barChart>
      <c:catAx>
        <c:axId val="8867328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9291">
            <a:noFill/>
          </a:ln>
        </c:spPr>
        <c:txPr>
          <a:bodyPr rot="0" vert="horz" anchor="ctr" anchorCtr="0"/>
          <a:lstStyle/>
          <a:p>
            <a:pPr>
              <a:defRPr sz="1171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886791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8679168"/>
        <c:scaling>
          <c:orientation val="minMax"/>
          <c:max val="1"/>
        </c:scaling>
        <c:delete val="0"/>
        <c:axPos val="t"/>
        <c:numFmt formatCode="0%" sourceLinked="0"/>
        <c:majorTickMark val="out"/>
        <c:minorTickMark val="none"/>
        <c:tickLblPos val="nextTo"/>
        <c:spPr>
          <a:ln w="3097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71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88673280"/>
        <c:crosses val="autoZero"/>
        <c:crossBetween val="between"/>
        <c:majorUnit val="0.2"/>
      </c:valAx>
      <c:spPr>
        <a:noFill/>
        <a:ln w="24777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317" b="1" i="0" u="none" strike="noStrike" baseline="0">
          <a:solidFill>
            <a:srgbClr val="000000"/>
          </a:solidFill>
          <a:latin typeface="Verdana"/>
          <a:ea typeface="Verdana"/>
          <a:cs typeface="Verdana"/>
        </a:defRPr>
      </a:pPr>
      <a:endParaRPr lang="cs-CZ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286713286713298"/>
          <c:y val="0.1993006993006993"/>
          <c:w val="0.79580419580419581"/>
          <c:h val="0.7657342657342655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C0C0C0"/>
            </a:solidFill>
            <a:ln w="11892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numFmt formatCode="0.0" sourceLinked="0"/>
              <c:spPr>
                <a:noFill/>
                <a:ln w="23783">
                  <a:noFill/>
                </a:ln>
              </c:spPr>
              <c:txPr>
                <a:bodyPr/>
                <a:lstStyle/>
                <a:p>
                  <a:pPr>
                    <a:defRPr sz="1124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</c:dLbl>
            <c:numFmt formatCode="0.0" sourceLinked="0"/>
            <c:spPr>
              <a:solidFill>
                <a:srgbClr val="99CCFF"/>
              </a:solidFill>
              <a:ln w="23783">
                <a:noFill/>
              </a:ln>
            </c:spPr>
            <c:txPr>
              <a:bodyPr/>
              <a:lstStyle/>
              <a:p>
                <a:pPr>
                  <a:defRPr sz="1124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Ano</c:v>
                </c:pt>
                <c:pt idx="1">
                  <c:v>Ne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 formatCode="0.0">
                  <c:v>10.285714286000003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CCFFFF"/>
            </a:solidFill>
            <a:ln w="11892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3783">
                <a:noFill/>
              </a:ln>
            </c:spPr>
            <c:txPr>
              <a:bodyPr/>
              <a:lstStyle/>
              <a:p>
                <a:pPr>
                  <a:defRPr sz="1124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Ano</c:v>
                </c:pt>
                <c:pt idx="1">
                  <c:v>Ne</c:v>
                </c:pt>
              </c:strCache>
            </c:strRef>
          </c:cat>
          <c:val>
            <c:numRef>
              <c:f>Sheet1!$C$2:$C$3</c:f>
              <c:numCache>
                <c:formatCode>0.0</c:formatCode>
                <c:ptCount val="2"/>
                <c:pt idx="0">
                  <c:v>48.571428570999998</c:v>
                </c:pt>
                <c:pt idx="1">
                  <c:v>30.769230769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99CCFF"/>
            </a:solidFill>
            <a:ln w="11892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3783">
                <a:noFill/>
              </a:ln>
            </c:spPr>
            <c:txPr>
              <a:bodyPr/>
              <a:lstStyle/>
              <a:p>
                <a:pPr>
                  <a:defRPr sz="1124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Ano</c:v>
                </c:pt>
                <c:pt idx="1">
                  <c:v>Ne</c:v>
                </c:pt>
              </c:strCache>
            </c:strRef>
          </c:cat>
          <c:val>
            <c:numRef>
              <c:f>Sheet1!$D$2:$D$3</c:f>
              <c:numCache>
                <c:formatCode>0.0</c:formatCode>
                <c:ptCount val="2"/>
                <c:pt idx="0">
                  <c:v>36</c:v>
                </c:pt>
                <c:pt idx="1">
                  <c:v>53.846153846000014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rgbClr val="3366FF"/>
            </a:solidFill>
            <a:ln w="11892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7.264501592546351E-4"/>
                  <c:y val="1.172659887138627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474217797409348E-4"/>
                  <c:y val="2.985568149995356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" sourceLinked="0"/>
            <c:spPr>
              <a:noFill/>
              <a:ln w="23783">
                <a:noFill/>
              </a:ln>
            </c:spPr>
            <c:txPr>
              <a:bodyPr/>
              <a:lstStyle/>
              <a:p>
                <a:pPr>
                  <a:defRPr sz="1124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cs-CZ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Ano</c:v>
                </c:pt>
                <c:pt idx="1">
                  <c:v>Ne</c:v>
                </c:pt>
              </c:strCache>
            </c:strRef>
          </c:cat>
          <c:val>
            <c:numRef>
              <c:f>Sheet1!$E$2:$E$3</c:f>
              <c:numCache>
                <c:formatCode>0.0</c:formatCode>
                <c:ptCount val="2"/>
                <c:pt idx="0">
                  <c:v>5.1428571428999978</c:v>
                </c:pt>
                <c:pt idx="1">
                  <c:v>15.384615385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88708608"/>
        <c:axId val="88710144"/>
      </c:barChart>
      <c:catAx>
        <c:axId val="8870860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8919">
            <a:noFill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887101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8710144"/>
        <c:scaling>
          <c:orientation val="minMax"/>
          <c:max val="1"/>
        </c:scaling>
        <c:delete val="0"/>
        <c:axPos val="t"/>
        <c:numFmt formatCode="0%" sourceLinked="0"/>
        <c:majorTickMark val="out"/>
        <c:minorTickMark val="none"/>
        <c:tickLblPos val="nextTo"/>
        <c:spPr>
          <a:ln w="297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1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88708608"/>
        <c:crosses val="autoZero"/>
        <c:crossBetween val="between"/>
        <c:majorUnit val="0.2"/>
      </c:valAx>
      <c:spPr>
        <a:noFill/>
        <a:ln w="23783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47" b="1" i="0" u="none" strike="noStrike" baseline="0">
          <a:solidFill>
            <a:schemeClr val="tx1"/>
          </a:solidFill>
          <a:latin typeface="Verdana"/>
          <a:ea typeface="Verdana"/>
          <a:cs typeface="Verdana"/>
        </a:defRPr>
      </a:pPr>
      <a:endParaRPr lang="cs-CZ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183730715287525"/>
          <c:y val="0.17832167832167828"/>
          <c:w val="0.80645161290322598"/>
          <c:h val="0.7902097902097904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C0C0C0"/>
            </a:solidFill>
            <a:ln w="11892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3783">
                <a:noFill/>
              </a:ln>
            </c:spPr>
            <c:txPr>
              <a:bodyPr/>
              <a:lstStyle/>
              <a:p>
                <a:pPr>
                  <a:defRPr sz="1124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Ano</c:v>
                </c:pt>
                <c:pt idx="1">
                  <c:v>Ne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 formatCode="0.0">
                  <c:v>9.5238095238000007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CCFFFF"/>
            </a:solidFill>
            <a:ln w="11892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3783">
                <a:noFill/>
              </a:ln>
            </c:spPr>
            <c:txPr>
              <a:bodyPr/>
              <a:lstStyle/>
              <a:p>
                <a:pPr>
                  <a:defRPr sz="1124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Ano</c:v>
                </c:pt>
                <c:pt idx="1">
                  <c:v>Ne</c:v>
                </c:pt>
              </c:strCache>
            </c:strRef>
          </c:cat>
          <c:val>
            <c:numRef>
              <c:f>Sheet1!$C$2:$C$3</c:f>
              <c:numCache>
                <c:formatCode>0.0</c:formatCode>
                <c:ptCount val="2"/>
                <c:pt idx="0">
                  <c:v>46.428571429000002</c:v>
                </c:pt>
                <c:pt idx="1">
                  <c:v>57.894736842000015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99CCFF"/>
            </a:solidFill>
            <a:ln w="11892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3783">
                <a:noFill/>
              </a:ln>
            </c:spPr>
            <c:txPr>
              <a:bodyPr/>
              <a:lstStyle/>
              <a:p>
                <a:pPr>
                  <a:defRPr sz="1124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Ano</c:v>
                </c:pt>
                <c:pt idx="1">
                  <c:v>Ne</c:v>
                </c:pt>
              </c:strCache>
            </c:strRef>
          </c:cat>
          <c:val>
            <c:numRef>
              <c:f>Sheet1!$D$2:$D$3</c:f>
              <c:numCache>
                <c:formatCode>0.0</c:formatCode>
                <c:ptCount val="2"/>
                <c:pt idx="0">
                  <c:v>38.095238095000013</c:v>
                </c:pt>
                <c:pt idx="1">
                  <c:v>31.578947368000001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rgbClr val="3366FF"/>
            </a:solidFill>
            <a:ln w="11892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1982205441933539E-3"/>
                  <c:y val="1.085256220745038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354934988919622E-3"/>
                  <c:y val="1.085234589857273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" sourceLinked="0"/>
            <c:spPr>
              <a:noFill/>
              <a:ln w="23783">
                <a:noFill/>
              </a:ln>
            </c:spPr>
            <c:txPr>
              <a:bodyPr/>
              <a:lstStyle/>
              <a:p>
                <a:pPr>
                  <a:defRPr sz="1124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cs-CZ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Ano</c:v>
                </c:pt>
                <c:pt idx="1">
                  <c:v>Ne</c:v>
                </c:pt>
              </c:strCache>
            </c:strRef>
          </c:cat>
          <c:val>
            <c:numRef>
              <c:f>Sheet1!$E$2:$E$3</c:f>
              <c:numCache>
                <c:formatCode>0.0</c:formatCode>
                <c:ptCount val="2"/>
                <c:pt idx="0">
                  <c:v>5.9523809523999986</c:v>
                </c:pt>
                <c:pt idx="1">
                  <c:v>10.526315788999998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88791680"/>
        <c:axId val="88793472"/>
      </c:barChart>
      <c:catAx>
        <c:axId val="8879168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8919">
            <a:noFill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887934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8793472"/>
        <c:scaling>
          <c:orientation val="minMax"/>
          <c:max val="1"/>
        </c:scaling>
        <c:delete val="0"/>
        <c:axPos val="t"/>
        <c:numFmt formatCode="0%" sourceLinked="0"/>
        <c:majorTickMark val="out"/>
        <c:minorTickMark val="none"/>
        <c:tickLblPos val="nextTo"/>
        <c:spPr>
          <a:ln w="297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88791680"/>
        <c:crosses val="autoZero"/>
        <c:crossBetween val="between"/>
        <c:majorUnit val="0.2"/>
      </c:valAx>
      <c:spPr>
        <a:noFill/>
        <a:ln w="23783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47" b="1" i="0" u="none" strike="noStrike" baseline="0">
          <a:solidFill>
            <a:schemeClr val="tx1"/>
          </a:solidFill>
          <a:latin typeface="Verdana"/>
          <a:ea typeface="Verdana"/>
          <a:cs typeface="Verdana"/>
        </a:defRPr>
      </a:pPr>
      <a:endParaRPr lang="cs-CZ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489510489510491"/>
          <c:y val="0.18245614035087726"/>
          <c:w val="0.63216783216783234"/>
          <c:h val="0.78596491228070198"/>
        </c:manualLayout>
      </c:layout>
      <c:barChart>
        <c:barDir val="bar"/>
        <c:grouping val="percentStacked"/>
        <c:varyColors val="0"/>
        <c:ser>
          <c:idx val="0"/>
          <c:order val="0"/>
          <c:spPr>
            <a:solidFill>
              <a:srgbClr val="C0C0C0"/>
            </a:solidFill>
            <a:ln w="11786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3572">
                <a:noFill/>
              </a:ln>
            </c:spPr>
            <c:txPr>
              <a:bodyPr/>
              <a:lstStyle/>
              <a:p>
                <a:pPr>
                  <a:defRPr sz="1114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4"/>
                <c:pt idx="0">
                  <c:v>bezprostředně před jídlem</c:v>
                </c:pt>
                <c:pt idx="1">
                  <c:v>5-15 min</c:v>
                </c:pt>
                <c:pt idx="2">
                  <c:v>15-20 min</c:v>
                </c:pt>
                <c:pt idx="3">
                  <c:v>20-30 min</c:v>
                </c:pt>
              </c:strCache>
            </c:strRef>
          </c:cat>
          <c:val>
            <c:numRef>
              <c:f>Sheet1!$B$2:$B$6</c:f>
              <c:numCache>
                <c:formatCode>0.0</c:formatCode>
                <c:ptCount val="5"/>
                <c:pt idx="0">
                  <c:v>13.888888889</c:v>
                </c:pt>
                <c:pt idx="1">
                  <c:v>13.253012048</c:v>
                </c:pt>
                <c:pt idx="2">
                  <c:v>5.4054054053999998</c:v>
                </c:pt>
              </c:numCache>
            </c:numRef>
          </c:val>
        </c:ser>
        <c:ser>
          <c:idx val="1"/>
          <c:order val="1"/>
          <c:spPr>
            <a:solidFill>
              <a:srgbClr val="CCFFFF"/>
            </a:solidFill>
            <a:ln w="11786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3572">
                <a:noFill/>
              </a:ln>
            </c:spPr>
            <c:txPr>
              <a:bodyPr/>
              <a:lstStyle/>
              <a:p>
                <a:pPr>
                  <a:defRPr sz="1114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4"/>
                <c:pt idx="0">
                  <c:v>bezprostředně před jídlem</c:v>
                </c:pt>
                <c:pt idx="1">
                  <c:v>5-15 min</c:v>
                </c:pt>
                <c:pt idx="2">
                  <c:v>15-20 min</c:v>
                </c:pt>
                <c:pt idx="3">
                  <c:v>20-30 min</c:v>
                </c:pt>
              </c:strCache>
            </c:strRef>
          </c:cat>
          <c:val>
            <c:numRef>
              <c:f>Sheet1!$C$2:$C$6</c:f>
              <c:numCache>
                <c:formatCode>0.0</c:formatCode>
                <c:ptCount val="5"/>
                <c:pt idx="0">
                  <c:v>38.888888888999993</c:v>
                </c:pt>
                <c:pt idx="1">
                  <c:v>63.855421686999982</c:v>
                </c:pt>
                <c:pt idx="2">
                  <c:v>54.054054053999984</c:v>
                </c:pt>
                <c:pt idx="3">
                  <c:v>6.25</c:v>
                </c:pt>
              </c:numCache>
            </c:numRef>
          </c:val>
        </c:ser>
        <c:ser>
          <c:idx val="2"/>
          <c:order val="2"/>
          <c:spPr>
            <a:solidFill>
              <a:srgbClr val="99CCFF"/>
            </a:solidFill>
            <a:ln w="11786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3572">
                <a:noFill/>
              </a:ln>
            </c:spPr>
            <c:txPr>
              <a:bodyPr/>
              <a:lstStyle/>
              <a:p>
                <a:pPr>
                  <a:defRPr sz="1114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4"/>
                <c:pt idx="0">
                  <c:v>bezprostředně před jídlem</c:v>
                </c:pt>
                <c:pt idx="1">
                  <c:v>5-15 min</c:v>
                </c:pt>
                <c:pt idx="2">
                  <c:v>15-20 min</c:v>
                </c:pt>
                <c:pt idx="3">
                  <c:v>20-30 min</c:v>
                </c:pt>
              </c:strCache>
            </c:strRef>
          </c:cat>
          <c:val>
            <c:numRef>
              <c:f>Sheet1!$D$2:$D$6</c:f>
              <c:numCache>
                <c:formatCode>0.0</c:formatCode>
                <c:ptCount val="5"/>
                <c:pt idx="0">
                  <c:v>27.777777778000001</c:v>
                </c:pt>
                <c:pt idx="1">
                  <c:v>21.686746987999985</c:v>
                </c:pt>
                <c:pt idx="2">
                  <c:v>40.540540541000006</c:v>
                </c:pt>
                <c:pt idx="3">
                  <c:v>84.374999999999986</c:v>
                </c:pt>
              </c:numCache>
            </c:numRef>
          </c:val>
        </c:ser>
        <c:ser>
          <c:idx val="3"/>
          <c:order val="3"/>
          <c:spPr>
            <a:solidFill>
              <a:srgbClr val="3366FF"/>
            </a:solidFill>
            <a:ln w="11786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4.5556948372947267E-4"/>
                  <c:y val="6.183640878418919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484277384135453E-2"/>
                  <c:y val="8.51242949848150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93006993006993011"/>
                  <c:y val="1.556218781716266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3799870870171111E-3"/>
                  <c:y val="-3.195022662026568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6.1992909832932546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" sourceLinked="0"/>
            <c:spPr>
              <a:noFill/>
              <a:ln w="23572">
                <a:noFill/>
              </a:ln>
            </c:spPr>
            <c:txPr>
              <a:bodyPr/>
              <a:lstStyle/>
              <a:p>
                <a:pPr>
                  <a:defRPr sz="1114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cs-CZ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4"/>
                <c:pt idx="0">
                  <c:v>bezprostředně před jídlem</c:v>
                </c:pt>
                <c:pt idx="1">
                  <c:v>5-15 min</c:v>
                </c:pt>
                <c:pt idx="2">
                  <c:v>15-20 min</c:v>
                </c:pt>
                <c:pt idx="3">
                  <c:v>20-30 min</c:v>
                </c:pt>
              </c:strCache>
            </c:strRef>
          </c:cat>
          <c:val>
            <c:numRef>
              <c:f>Sheet1!$E$2:$E$6</c:f>
              <c:numCache>
                <c:formatCode>0.0</c:formatCode>
                <c:ptCount val="5"/>
                <c:pt idx="0">
                  <c:v>19.444444443999984</c:v>
                </c:pt>
                <c:pt idx="1">
                  <c:v>1.204819277099999</c:v>
                </c:pt>
                <c:pt idx="3">
                  <c:v>9.3750000000000036</c:v>
                </c:pt>
                <c:pt idx="4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88973312"/>
        <c:axId val="88974848"/>
      </c:barChart>
      <c:catAx>
        <c:axId val="88973312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one"/>
        <c:crossAx val="889748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8974848"/>
        <c:scaling>
          <c:orientation val="minMax"/>
          <c:max val="1"/>
        </c:scaling>
        <c:delete val="0"/>
        <c:axPos val="t"/>
        <c:numFmt formatCode="0%" sourceLinked="0"/>
        <c:majorTickMark val="out"/>
        <c:minorTickMark val="none"/>
        <c:tickLblPos val="nextTo"/>
        <c:spPr>
          <a:ln w="2947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14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88973312"/>
        <c:crosses val="autoZero"/>
        <c:crossBetween val="between"/>
        <c:majorUnit val="0.2"/>
      </c:valAx>
      <c:spPr>
        <a:noFill/>
        <a:ln w="2357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37" b="1" i="0" u="none" strike="noStrike" baseline="0">
          <a:solidFill>
            <a:srgbClr val="000000"/>
          </a:solidFill>
          <a:latin typeface="Verdana"/>
          <a:ea typeface="Verdana"/>
          <a:cs typeface="Verdana"/>
        </a:defRPr>
      </a:pPr>
      <a:endParaRPr lang="cs-CZ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36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088607594936708"/>
          <c:y val="0.2452107279693487"/>
          <c:w val="0.70569620253164589"/>
          <c:h val="0.53639846743295017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ln w="15446">
              <a:solidFill>
                <a:schemeClr val="tx1"/>
              </a:solidFill>
              <a:prstDash val="solid"/>
            </a:ln>
          </c:spPr>
          <c:explosion val="15"/>
          <c:dPt>
            <c:idx val="0"/>
            <c:bubble3D val="0"/>
            <c:spPr>
              <a:solidFill>
                <a:schemeClr val="accent3">
                  <a:lumMod val="20000"/>
                  <a:lumOff val="80000"/>
                </a:schemeClr>
              </a:solidFill>
              <a:ln w="15446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00B050"/>
              </a:solidFill>
              <a:ln w="15446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C0C0C0"/>
              </a:solidFill>
              <a:ln w="15446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C0C0C0"/>
              </a:solidFill>
              <a:ln w="15446">
                <a:solidFill>
                  <a:schemeClr val="tx1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333333"/>
              </a:solidFill>
              <a:ln w="15446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3.1621135337021815E-2"/>
                  <c:y val="-7.32091360666756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2.9518869615774639E-2"/>
                  <c:y val="3.5174155685810775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4.6679878906106254E-3"/>
                  <c:y val="-7.437664745631765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Mode val="edge"/>
                  <c:yMode val="edge"/>
                  <c:x val="0.24683544303797481"/>
                  <c:y val="0.14176245210727981"/>
                </c:manualLayout>
              </c:layout>
              <c:numFmt formatCode="0.0%" sourceLinked="0"/>
              <c:spPr>
                <a:noFill/>
                <a:ln w="30892">
                  <a:noFill/>
                </a:ln>
              </c:spPr>
              <c:txPr>
                <a:bodyPr/>
                <a:lstStyle/>
                <a:p>
                  <a:pPr>
                    <a:defRPr sz="1703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cs-CZ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Mode val="edge"/>
                  <c:yMode val="edge"/>
                  <c:x val="0.54113924050632911"/>
                  <c:y val="3.4482758620689655E-2"/>
                </c:manualLayout>
              </c:layout>
              <c:numFmt formatCode="0.0%" sourceLinked="0"/>
              <c:spPr>
                <a:noFill/>
                <a:ln w="30892">
                  <a:noFill/>
                </a:ln>
              </c:spPr>
              <c:txPr>
                <a:bodyPr/>
                <a:lstStyle/>
                <a:p>
                  <a:pPr>
                    <a:defRPr sz="1459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cs-CZ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spPr>
              <a:noFill/>
              <a:ln w="30892">
                <a:noFill/>
              </a:ln>
            </c:spPr>
            <c:txPr>
              <a:bodyPr/>
              <a:lstStyle/>
              <a:p>
                <a:pPr>
                  <a:defRPr sz="1459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2">
                  <c:v>výseč3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14</c:v>
                </c:pt>
                <c:pt idx="1">
                  <c:v>122</c:v>
                </c:pt>
                <c:pt idx="2">
                  <c:v>54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spPr>
            <a:solidFill>
              <a:schemeClr val="accent2"/>
            </a:solidFill>
            <a:ln w="15446">
              <a:solidFill>
                <a:schemeClr val="tx1"/>
              </a:solidFill>
              <a:prstDash val="solid"/>
            </a:ln>
          </c:spPr>
          <c:explosion val="15"/>
          <c:dPt>
            <c:idx val="0"/>
            <c:bubble3D val="0"/>
            <c:spPr>
              <a:solidFill>
                <a:schemeClr val="accent1"/>
              </a:solidFill>
              <a:ln w="15446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chemeClr val="hlink"/>
              </a:solidFill>
              <a:ln w="15446">
                <a:solidFill>
                  <a:schemeClr val="tx1"/>
                </a:solidFill>
                <a:prstDash val="solid"/>
              </a:ln>
            </c:spPr>
          </c:dPt>
          <c:cat>
            <c:strRef>
              <c:f>Sheet1!$A$2:$A$4</c:f>
              <c:strCache>
                <c:ptCount val="3"/>
                <c:pt idx="2">
                  <c:v>výseč3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30892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095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cs-CZ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invertIfNegative val="0"/>
          <c:dPt>
            <c:idx val="7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List1!$A$2:$A$9</c:f>
              <c:strCache>
                <c:ptCount val="8"/>
                <c:pt idx="0">
                  <c:v>méně než 2 roky</c:v>
                </c:pt>
                <c:pt idx="1">
                  <c:v>2-5 let</c:v>
                </c:pt>
                <c:pt idx="2">
                  <c:v>6-10 let</c:v>
                </c:pt>
                <c:pt idx="3">
                  <c:v>11-15 let</c:v>
                </c:pt>
                <c:pt idx="4">
                  <c:v>16-20 let</c:v>
                </c:pt>
                <c:pt idx="5">
                  <c:v>21-25 let</c:v>
                </c:pt>
                <c:pt idx="6">
                  <c:v>26-40 let</c:v>
                </c:pt>
                <c:pt idx="7">
                  <c:v>Nevyplněno *</c:v>
                </c:pt>
              </c:strCache>
            </c:strRef>
          </c:cat>
          <c:val>
            <c:numRef>
              <c:f>List1!$B$2:$B$9</c:f>
              <c:numCache>
                <c:formatCode>0.0</c:formatCode>
                <c:ptCount val="8"/>
                <c:pt idx="0">
                  <c:v>8.9473684210526319</c:v>
                </c:pt>
                <c:pt idx="1">
                  <c:v>9.4736842105263168</c:v>
                </c:pt>
                <c:pt idx="2">
                  <c:v>11.052631578947368</c:v>
                </c:pt>
                <c:pt idx="3">
                  <c:v>13.684210526315791</c:v>
                </c:pt>
                <c:pt idx="4">
                  <c:v>10.526315789473683</c:v>
                </c:pt>
                <c:pt idx="5">
                  <c:v>11.052631578947368</c:v>
                </c:pt>
                <c:pt idx="6">
                  <c:v>8.9473684210526319</c:v>
                </c:pt>
                <c:pt idx="7">
                  <c:v>26.315789473684209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47837568"/>
        <c:axId val="47839488"/>
      </c:barChart>
      <c:catAx>
        <c:axId val="47837568"/>
        <c:scaling>
          <c:orientation val="minMax"/>
        </c:scaling>
        <c:delete val="0"/>
        <c:axPos val="b"/>
        <c:numFmt formatCode="@" sourceLinked="1"/>
        <c:majorTickMark val="none"/>
        <c:minorTickMark val="none"/>
        <c:tickLblPos val="nextTo"/>
        <c:txPr>
          <a:bodyPr rot="-2700000"/>
          <a:lstStyle/>
          <a:p>
            <a:pPr>
              <a:defRPr/>
            </a:pPr>
            <a:endParaRPr lang="cs-CZ"/>
          </a:p>
        </c:txPr>
        <c:crossAx val="47839488"/>
        <c:crosses val="autoZero"/>
        <c:auto val="1"/>
        <c:lblAlgn val="ctr"/>
        <c:lblOffset val="100"/>
        <c:noMultiLvlLbl val="0"/>
      </c:catAx>
      <c:valAx>
        <c:axId val="47839488"/>
        <c:scaling>
          <c:orientation val="minMax"/>
        </c:scaling>
        <c:delete val="0"/>
        <c:axPos val="l"/>
        <c:numFmt formatCode="0.0" sourceLinked="1"/>
        <c:majorTickMark val="none"/>
        <c:minorTickMark val="none"/>
        <c:tickLblPos val="nextTo"/>
        <c:crossAx val="478375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cs-CZ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526066350711012E-2"/>
          <c:y val="0.11538461538461542"/>
          <c:w val="0.81042654028436001"/>
          <c:h val="0.8867521367521367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969696"/>
            </a:solidFill>
            <a:ln w="12786">
              <a:solidFill>
                <a:schemeClr val="tx1"/>
              </a:solidFill>
              <a:prstDash val="solid"/>
            </a:ln>
          </c:spPr>
          <c:invertIfNegative val="0"/>
          <c:dLbls>
            <c:txPr>
              <a:bodyPr/>
              <a:lstStyle/>
              <a:p>
                <a:pPr>
                  <a:defRPr sz="10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Sheet1!$B$2:$B$5</c:f>
              <c:numCache>
                <c:formatCode>0.0</c:formatCode>
                <c:ptCount val="4"/>
                <c:pt idx="0">
                  <c:v>81.035781539999974</c:v>
                </c:pt>
                <c:pt idx="1">
                  <c:v>9.7928436899999998</c:v>
                </c:pt>
                <c:pt idx="2">
                  <c:v>8.8888888900000005</c:v>
                </c:pt>
                <c:pt idx="3">
                  <c:v>0.28248588000000013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9206400"/>
        <c:axId val="49207936"/>
      </c:barChart>
      <c:catAx>
        <c:axId val="4920640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9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1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492079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9207936"/>
        <c:scaling>
          <c:orientation val="minMax"/>
          <c:max val="100"/>
          <c:min val="0"/>
        </c:scaling>
        <c:delete val="0"/>
        <c:axPos val="t"/>
        <c:numFmt formatCode="0" sourceLinked="0"/>
        <c:majorTickMark val="out"/>
        <c:minorTickMark val="none"/>
        <c:tickLblPos val="nextTo"/>
        <c:spPr>
          <a:ln w="319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49206400"/>
        <c:crosses val="autoZero"/>
        <c:crossBetween val="between"/>
        <c:majorUnit val="20"/>
        <c:minorUnit val="1"/>
      </c:valAx>
      <c:spPr>
        <a:noFill/>
        <a:ln w="2557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604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cs-CZ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96153846153851"/>
          <c:y val="0.11538461538461539"/>
          <c:w val="0.80769230769230771"/>
          <c:h val="0.886752136752136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969696"/>
            </a:solidFill>
            <a:ln w="12781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563">
                <a:noFill/>
              </a:ln>
            </c:spPr>
            <c:txPr>
              <a:bodyPr/>
              <a:lstStyle/>
              <a:p>
                <a:pPr>
                  <a:defRPr sz="1006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Sheet1!$B$2:$B$5</c:f>
              <c:numCache>
                <c:formatCode>0.0</c:formatCode>
                <c:ptCount val="4"/>
                <c:pt idx="0">
                  <c:v>73.408662899999982</c:v>
                </c:pt>
                <c:pt idx="1">
                  <c:v>11.48775895</c:v>
                </c:pt>
                <c:pt idx="2">
                  <c:v>14.82109228</c:v>
                </c:pt>
                <c:pt idx="3">
                  <c:v>0.28248588000000013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9219840"/>
        <c:axId val="49225728"/>
      </c:barChart>
      <c:catAx>
        <c:axId val="4921984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9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1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492257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9225728"/>
        <c:scaling>
          <c:orientation val="minMax"/>
          <c:max val="100"/>
          <c:min val="0"/>
        </c:scaling>
        <c:delete val="0"/>
        <c:axPos val="t"/>
        <c:numFmt formatCode="0" sourceLinked="0"/>
        <c:majorTickMark val="out"/>
        <c:minorTickMark val="none"/>
        <c:tickLblPos val="nextTo"/>
        <c:spPr>
          <a:ln w="319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49219840"/>
        <c:crosses val="autoZero"/>
        <c:crossBetween val="between"/>
        <c:majorUnit val="20"/>
        <c:minorUnit val="1"/>
      </c:valAx>
      <c:spPr>
        <a:noFill/>
        <a:ln w="25563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604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cs-CZ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130841121495394E-2"/>
          <c:y val="0.11538461538461539"/>
          <c:w val="0.81308411214953291"/>
          <c:h val="0.886752136752136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969696"/>
            </a:solidFill>
            <a:ln w="12787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574">
                <a:noFill/>
              </a:ln>
            </c:spPr>
            <c:txPr>
              <a:bodyPr/>
              <a:lstStyle/>
              <a:p>
                <a:pPr>
                  <a:defRPr sz="10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Sheet1!$B$2:$B$5</c:f>
              <c:numCache>
                <c:formatCode>0.0</c:formatCode>
                <c:ptCount val="4"/>
                <c:pt idx="0">
                  <c:v>70.86629001999998</c:v>
                </c:pt>
                <c:pt idx="1">
                  <c:v>11.205273070000001</c:v>
                </c:pt>
                <c:pt idx="2">
                  <c:v>17.363465160000008</c:v>
                </c:pt>
                <c:pt idx="3">
                  <c:v>0.56497174999999999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9233280"/>
        <c:axId val="49271936"/>
      </c:barChart>
      <c:catAx>
        <c:axId val="4923328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9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1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492719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9271936"/>
        <c:scaling>
          <c:orientation val="minMax"/>
          <c:max val="100"/>
          <c:min val="0"/>
        </c:scaling>
        <c:delete val="0"/>
        <c:axPos val="t"/>
        <c:numFmt formatCode="0" sourceLinked="0"/>
        <c:majorTickMark val="out"/>
        <c:minorTickMark val="none"/>
        <c:tickLblPos val="nextTo"/>
        <c:spPr>
          <a:ln w="319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49233280"/>
        <c:crosses val="autoZero"/>
        <c:crossBetween val="between"/>
        <c:majorUnit val="20"/>
        <c:minorUnit val="1"/>
      </c:valAx>
      <c:spPr>
        <a:noFill/>
        <a:ln w="25574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604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cs-CZ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022624434389164E-2"/>
          <c:y val="0.11538461538461539"/>
          <c:w val="0.8190045248868778"/>
          <c:h val="0.886752136752136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969696"/>
            </a:solidFill>
            <a:ln w="12813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627">
                <a:noFill/>
              </a:ln>
            </c:spPr>
            <c:txPr>
              <a:bodyPr/>
              <a:lstStyle/>
              <a:p>
                <a:pPr>
                  <a:defRPr sz="10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Sheet1!$B$2:$B$5</c:f>
              <c:numCache>
                <c:formatCode>0.0</c:formatCode>
                <c:ptCount val="4"/>
                <c:pt idx="0">
                  <c:v>93.2</c:v>
                </c:pt>
                <c:pt idx="1">
                  <c:v>20.9</c:v>
                </c:pt>
                <c:pt idx="2">
                  <c:v>28.8</c:v>
                </c:pt>
                <c:pt idx="3">
                  <c:v>0.56497174999999999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9300608"/>
        <c:axId val="49302144"/>
      </c:barChart>
      <c:catAx>
        <c:axId val="4930060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20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1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493021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9302144"/>
        <c:scaling>
          <c:orientation val="minMax"/>
          <c:max val="100"/>
          <c:min val="0"/>
        </c:scaling>
        <c:delete val="0"/>
        <c:axPos val="t"/>
        <c:numFmt formatCode="0" sourceLinked="0"/>
        <c:majorTickMark val="out"/>
        <c:minorTickMark val="none"/>
        <c:tickLblPos val="nextTo"/>
        <c:spPr>
          <a:ln w="320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1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49300608"/>
        <c:crosses val="autoZero"/>
        <c:crossBetween val="between"/>
        <c:majorUnit val="20"/>
        <c:minorUnit val="1"/>
      </c:valAx>
      <c:spPr>
        <a:noFill/>
        <a:ln w="25627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631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cs-CZ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36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088607594936708"/>
          <c:y val="0.2452107279693487"/>
          <c:w val="0.70569620253164589"/>
          <c:h val="0.53639846743295017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ln w="15446">
              <a:solidFill>
                <a:schemeClr val="tx1"/>
              </a:solidFill>
              <a:prstDash val="solid"/>
            </a:ln>
          </c:spPr>
          <c:explosion val="15"/>
          <c:dPt>
            <c:idx val="0"/>
            <c:bubble3D val="0"/>
            <c:spPr>
              <a:solidFill>
                <a:srgbClr val="3366FF"/>
              </a:solidFill>
              <a:ln w="15446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003366"/>
              </a:solidFill>
              <a:ln w="15446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C0C0C0"/>
              </a:solidFill>
              <a:ln w="15446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C0C0C0"/>
              </a:solidFill>
              <a:ln w="15446">
                <a:solidFill>
                  <a:schemeClr val="tx1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333333"/>
              </a:solidFill>
              <a:ln w="15446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3.1621135337021815E-2"/>
                  <c:y val="-7.32091360666756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3.2979024500781745E-2"/>
                  <c:y val="-6.4735106223679159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4.6679878906106254E-3"/>
                  <c:y val="-7.437664745631765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Mode val="edge"/>
                  <c:yMode val="edge"/>
                  <c:x val="0.24683544303797481"/>
                  <c:y val="0.14176245210727981"/>
                </c:manualLayout>
              </c:layout>
              <c:numFmt formatCode="0.0%" sourceLinked="0"/>
              <c:spPr>
                <a:noFill/>
                <a:ln w="30892">
                  <a:noFill/>
                </a:ln>
              </c:spPr>
              <c:txPr>
                <a:bodyPr/>
                <a:lstStyle/>
                <a:p>
                  <a:pPr>
                    <a:defRPr sz="1703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cs-CZ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Mode val="edge"/>
                  <c:yMode val="edge"/>
                  <c:x val="0.54113924050632911"/>
                  <c:y val="3.4482758620689655E-2"/>
                </c:manualLayout>
              </c:layout>
              <c:numFmt formatCode="0.0%" sourceLinked="0"/>
              <c:spPr>
                <a:noFill/>
                <a:ln w="30892">
                  <a:noFill/>
                </a:ln>
              </c:spPr>
              <c:txPr>
                <a:bodyPr/>
                <a:lstStyle/>
                <a:p>
                  <a:pPr>
                    <a:defRPr sz="1459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cs-CZ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spPr>
              <a:noFill/>
              <a:ln w="30892">
                <a:noFill/>
              </a:ln>
            </c:spPr>
            <c:txPr>
              <a:bodyPr/>
              <a:lstStyle/>
              <a:p>
                <a:pPr>
                  <a:defRPr sz="1459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2">
                  <c:v>výseč3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168</c:v>
                </c:pt>
                <c:pt idx="1">
                  <c:v>19</c:v>
                </c:pt>
                <c:pt idx="2">
                  <c:v>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spPr>
            <a:solidFill>
              <a:schemeClr val="accent2"/>
            </a:solidFill>
            <a:ln w="15446">
              <a:solidFill>
                <a:schemeClr val="tx1"/>
              </a:solidFill>
              <a:prstDash val="solid"/>
            </a:ln>
          </c:spPr>
          <c:explosion val="15"/>
          <c:dPt>
            <c:idx val="0"/>
            <c:bubble3D val="0"/>
            <c:spPr>
              <a:solidFill>
                <a:schemeClr val="accent1"/>
              </a:solidFill>
              <a:ln w="15446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chemeClr val="hlink"/>
              </a:solidFill>
              <a:ln w="15446">
                <a:solidFill>
                  <a:schemeClr val="tx1"/>
                </a:solidFill>
                <a:prstDash val="solid"/>
              </a:ln>
            </c:spPr>
          </c:dPt>
          <c:cat>
            <c:strRef>
              <c:f>Sheet1!$A$2:$A$4</c:f>
              <c:strCache>
                <c:ptCount val="3"/>
                <c:pt idx="2">
                  <c:v>výseč3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30892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095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cs-CZ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9817F5-5889-49D0-AE4E-E6397371B1CF}" type="datetimeFigureOut">
              <a:rPr lang="cs-CZ" smtClean="0"/>
              <a:pPr/>
              <a:t>13.4.2015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F73C3D-9E58-4BFC-92BB-E364D40658D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6514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F73C3D-9E58-4BFC-92BB-E364D40658D7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7837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289A-F2D6-4573-B8BB-7ACE6C804A24}" type="datetimeFigureOut">
              <a:rPr lang="cs-CZ" smtClean="0"/>
              <a:pPr/>
              <a:t>13.4.2015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97329-902C-4BCF-A179-E62112F89AF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5723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289A-F2D6-4573-B8BB-7ACE6C804A24}" type="datetimeFigureOut">
              <a:rPr lang="cs-CZ" smtClean="0"/>
              <a:pPr/>
              <a:t>13.4.2015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97329-902C-4BCF-A179-E62112F89AF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8735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289A-F2D6-4573-B8BB-7ACE6C804A24}" type="datetimeFigureOut">
              <a:rPr lang="cs-CZ" smtClean="0"/>
              <a:pPr/>
              <a:t>13.4.2015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97329-902C-4BCF-A179-E62112F89AF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12309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CF0EC-944C-4ACB-AECC-3D644B552EA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13.4.2015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99B45-B06A-443E-9FCB-3BC16E46F58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CF0EC-944C-4ACB-AECC-3D644B552EA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13.4.2015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99B45-B06A-443E-9FCB-3BC16E46F58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CF0EC-944C-4ACB-AECC-3D644B552EA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13.4.2015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99B45-B06A-443E-9FCB-3BC16E46F58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CF0EC-944C-4ACB-AECC-3D644B552EA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13.4.2015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99B45-B06A-443E-9FCB-3BC16E46F58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CF0EC-944C-4ACB-AECC-3D644B552EA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13.4.2015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99B45-B06A-443E-9FCB-3BC16E46F58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CF0EC-944C-4ACB-AECC-3D644B552EA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13.4.2015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99B45-B06A-443E-9FCB-3BC16E46F58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CF0EC-944C-4ACB-AECC-3D644B552EA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13.4.2015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99B45-B06A-443E-9FCB-3BC16E46F58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CF0EC-944C-4ACB-AECC-3D644B552EA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13.4.2015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99B45-B06A-443E-9FCB-3BC16E46F58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289A-F2D6-4573-B8BB-7ACE6C804A24}" type="datetimeFigureOut">
              <a:rPr lang="cs-CZ" smtClean="0"/>
              <a:pPr/>
              <a:t>13.4.2015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97329-902C-4BCF-A179-E62112F89AF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65591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CF0EC-944C-4ACB-AECC-3D644B552EA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13.4.2015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99B45-B06A-443E-9FCB-3BC16E46F58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CF0EC-944C-4ACB-AECC-3D644B552EA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13.4.2015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99B45-B06A-443E-9FCB-3BC16E46F58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CF0EC-944C-4ACB-AECC-3D644B552EA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13.4.2015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99B45-B06A-443E-9FCB-3BC16E46F58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289A-F2D6-4573-B8BB-7ACE6C804A2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13.4.2015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97329-902C-4BCF-A179-E62112F89AF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7236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289A-F2D6-4573-B8BB-7ACE6C804A2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13.4.2015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97329-902C-4BCF-A179-E62112F89AF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5591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289A-F2D6-4573-B8BB-7ACE6C804A2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13.4.2015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97329-902C-4BCF-A179-E62112F89AF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9881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289A-F2D6-4573-B8BB-7ACE6C804A2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13.4.2015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97329-902C-4BCF-A179-E62112F89AF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15104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289A-F2D6-4573-B8BB-7ACE6C804A2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13.4.2015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97329-902C-4BCF-A179-E62112F89AF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1960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289A-F2D6-4573-B8BB-7ACE6C804A2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13.4.2015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97329-902C-4BCF-A179-E62112F89AF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96004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289A-F2D6-4573-B8BB-7ACE6C804A2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13.4.2015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97329-902C-4BCF-A179-E62112F89AF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628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289A-F2D6-4573-B8BB-7ACE6C804A24}" type="datetimeFigureOut">
              <a:rPr lang="cs-CZ" smtClean="0"/>
              <a:pPr/>
              <a:t>13.4.2015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97329-902C-4BCF-A179-E62112F89AF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398819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289A-F2D6-4573-B8BB-7ACE6C804A2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13.4.2015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97329-902C-4BCF-A179-E62112F89AF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79889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289A-F2D6-4573-B8BB-7ACE6C804A2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13.4.2015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97329-902C-4BCF-A179-E62112F89AF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82055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289A-F2D6-4573-B8BB-7ACE6C804A2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13.4.2015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97329-902C-4BCF-A179-E62112F89AF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73599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289A-F2D6-4573-B8BB-7ACE6C804A2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13.4.2015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97329-902C-4BCF-A179-E62112F89AF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230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289A-F2D6-4573-B8BB-7ACE6C804A24}" type="datetimeFigureOut">
              <a:rPr lang="cs-CZ" smtClean="0"/>
              <a:pPr/>
              <a:t>13.4.2015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97329-902C-4BCF-A179-E62112F89AF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9151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289A-F2D6-4573-B8BB-7ACE6C804A24}" type="datetimeFigureOut">
              <a:rPr lang="cs-CZ" smtClean="0"/>
              <a:pPr/>
              <a:t>13.4.2015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97329-902C-4BCF-A179-E62112F89AF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8196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289A-F2D6-4573-B8BB-7ACE6C804A24}" type="datetimeFigureOut">
              <a:rPr lang="cs-CZ" smtClean="0"/>
              <a:pPr/>
              <a:t>13.4.2015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97329-902C-4BCF-A179-E62112F89AF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4960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289A-F2D6-4573-B8BB-7ACE6C804A24}" type="datetimeFigureOut">
              <a:rPr lang="cs-CZ" smtClean="0"/>
              <a:pPr/>
              <a:t>13.4.2015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97329-902C-4BCF-A179-E62112F89AF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7628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289A-F2D6-4573-B8BB-7ACE6C804A24}" type="datetimeFigureOut">
              <a:rPr lang="cs-CZ" smtClean="0"/>
              <a:pPr/>
              <a:t>13.4.2015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97329-902C-4BCF-A179-E62112F89AF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4798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289A-F2D6-4573-B8BB-7ACE6C804A24}" type="datetimeFigureOut">
              <a:rPr lang="cs-CZ" smtClean="0"/>
              <a:pPr/>
              <a:t>13.4.2015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97329-902C-4BCF-A179-E62112F89AF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5820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2289A-F2D6-4573-B8BB-7ACE6C804A24}" type="datetimeFigureOut">
              <a:rPr lang="cs-CZ" smtClean="0"/>
              <a:pPr/>
              <a:t>13.4.2015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97329-902C-4BCF-A179-E62112F89AF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6860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CF0EC-944C-4ACB-AECC-3D644B552EA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13.4.2015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99B45-B06A-443E-9FCB-3BC16E46F58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2289A-F2D6-4573-B8BB-7ACE6C804A2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13.4.2015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97329-902C-4BCF-A179-E62112F89AF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860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.v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4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2.vml"/><Relationship Id="rId5" Type="http://schemas.openxmlformats.org/officeDocument/2006/relationships/chart" Target="../charts/chart9.x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chart" Target="../charts/chart11.x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052736"/>
            <a:ext cx="8064500" cy="2089150"/>
          </a:xfrm>
        </p:spPr>
        <p:txBody>
          <a:bodyPr>
            <a:noAutofit/>
          </a:bodyPr>
          <a:lstStyle/>
          <a:p>
            <a:r>
              <a:rPr lang="cs-CZ" sz="3200" b="1" dirty="0" smtClean="0">
                <a:latin typeface="Arial" pitchFamily="34" charset="0"/>
                <a:cs typeface="Arial" pitchFamily="34" charset="0"/>
              </a:rPr>
              <a:t>Vyhodnocení dotazníkového průzkumu </a:t>
            </a:r>
            <a:br>
              <a:rPr lang="cs-CZ" sz="3200" b="1" dirty="0" smtClean="0">
                <a:latin typeface="Arial" pitchFamily="34" charset="0"/>
                <a:cs typeface="Arial" pitchFamily="34" charset="0"/>
              </a:rPr>
            </a:br>
            <a:r>
              <a:rPr lang="cs-CZ" sz="3200" b="1" dirty="0" smtClean="0">
                <a:latin typeface="Arial" pitchFamily="34" charset="0"/>
                <a:cs typeface="Arial" pitchFamily="34" charset="0"/>
              </a:rPr>
              <a:t>– zpracování dat studie ROZETA</a:t>
            </a:r>
            <a:endParaRPr lang="cs-CZ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501950"/>
            <a:ext cx="6400800" cy="719138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Data </a:t>
            </a:r>
            <a:r>
              <a:rPr lang="cs-CZ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poskytnuta Diabetickou asociací ČR</a:t>
            </a:r>
            <a:endParaRPr lang="cs-CZ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2286000" y="6345238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cs-CZ" sz="1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Ve spolupráci s Diabetickou asociací České republiky (DAČR) vytvořil Institut biostatistiky a analýz, Masarykova univerzita, </a:t>
            </a:r>
            <a:r>
              <a:rPr lang="cs-CZ" sz="1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duben 2015</a:t>
            </a:r>
            <a:endParaRPr lang="en-US" sz="1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6" descr="logo-IBA-prezentace-pruhledn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23275" y="6342063"/>
            <a:ext cx="396875" cy="376237"/>
          </a:xfrm>
          <a:prstGeom prst="rect">
            <a:avLst/>
          </a:prstGeom>
          <a:noFill/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5113" y="6323013"/>
            <a:ext cx="4191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63500" y="4581525"/>
            <a:ext cx="90360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cs-CZ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Pavlík T.</a:t>
            </a:r>
            <a:r>
              <a:rPr lang="cs-CZ" sz="2000" baseline="30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1,2</a:t>
            </a:r>
            <a:r>
              <a:rPr lang="cs-CZ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Perglová A.</a:t>
            </a:r>
            <a:r>
              <a:rPr lang="cs-CZ" sz="2000" baseline="30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3,4</a:t>
            </a:r>
            <a:r>
              <a:rPr lang="cs-CZ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Kvapil M.</a:t>
            </a:r>
            <a:r>
              <a:rPr lang="cs-CZ" sz="2000" baseline="30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3,4</a:t>
            </a:r>
            <a:endParaRPr lang="cs-CZ" sz="2000" baseline="30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2484438" y="5084763"/>
            <a:ext cx="475185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1) Institut </a:t>
            </a:r>
            <a:r>
              <a:rPr lang="cs-CZ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biostatistiky a analýz, </a:t>
            </a:r>
            <a:r>
              <a:rPr lang="cs-CZ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Masarykova univerzita</a:t>
            </a:r>
          </a:p>
          <a:p>
            <a:r>
              <a:rPr lang="cs-CZ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2) Ústav zdravotnických informací a statistiky ČR</a:t>
            </a:r>
            <a:endParaRPr lang="cs-CZ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3) </a:t>
            </a:r>
            <a:r>
              <a:rPr lang="sv-SE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Interní klinika 2. LF UK, FN </a:t>
            </a:r>
            <a:r>
              <a:rPr lang="sv-SE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Motol</a:t>
            </a:r>
            <a:endParaRPr lang="cs-CZ" sz="1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4) Diabetická asociace ČR </a:t>
            </a:r>
            <a:endParaRPr lang="en-US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Obrázek 10" descr="dac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7504" y="6273368"/>
            <a:ext cx="947633" cy="46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0"/>
          <p:cNvSpPr txBox="1">
            <a:spLocks noChangeArrowheads="1"/>
          </p:cNvSpPr>
          <p:nvPr/>
        </p:nvSpPr>
        <p:spPr bwMode="auto">
          <a:xfrm>
            <a:off x="323528" y="1218238"/>
            <a:ext cx="40322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Množství sacharidů v jídle</a:t>
            </a:r>
            <a:endParaRPr lang="cs-CZ" sz="1600" b="1" i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250825" y="115888"/>
            <a:ext cx="6697439" cy="5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Změna dávkování krátkodobého inzulínu v souvislosti se změnou množství sacharidů v jídle a fyzickou aktivitou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 Box 20"/>
          <p:cNvSpPr txBox="1">
            <a:spLocks noChangeArrowheads="1"/>
          </p:cNvSpPr>
          <p:nvPr/>
        </p:nvSpPr>
        <p:spPr bwMode="auto">
          <a:xfrm>
            <a:off x="4427984" y="1204589"/>
            <a:ext cx="40322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Fyzická aktivita</a:t>
            </a:r>
            <a:endParaRPr lang="cs-CZ" sz="1600" b="1" i="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Objek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4553155"/>
              </p:ext>
            </p:extLst>
          </p:nvPr>
        </p:nvGraphicFramePr>
        <p:xfrm>
          <a:off x="374328" y="1365753"/>
          <a:ext cx="3670398" cy="30493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Objek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5415687"/>
              </p:ext>
            </p:extLst>
          </p:nvPr>
        </p:nvGraphicFramePr>
        <p:xfrm>
          <a:off x="4524612" y="1319560"/>
          <a:ext cx="3670398" cy="30493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0" name="Rectangle 7"/>
          <p:cNvSpPr>
            <a:spLocks noChangeArrowheads="1"/>
          </p:cNvSpPr>
          <p:nvPr/>
        </p:nvSpPr>
        <p:spPr bwMode="auto">
          <a:xfrm>
            <a:off x="1526262" y="4684828"/>
            <a:ext cx="1440160" cy="3600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Ne</a:t>
            </a:r>
          </a:p>
        </p:txBody>
      </p:sp>
      <p:sp>
        <p:nvSpPr>
          <p:cNvPr id="61" name="Rectangle 10"/>
          <p:cNvSpPr>
            <a:spLocks noChangeArrowheads="1"/>
          </p:cNvSpPr>
          <p:nvPr/>
        </p:nvSpPr>
        <p:spPr bwMode="auto">
          <a:xfrm>
            <a:off x="1526262" y="4326217"/>
            <a:ext cx="1440160" cy="27840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Ano</a:t>
            </a:r>
          </a:p>
        </p:txBody>
      </p:sp>
      <p:sp>
        <p:nvSpPr>
          <p:cNvPr id="62" name="Rectangle 7"/>
          <p:cNvSpPr>
            <a:spLocks noChangeArrowheads="1"/>
          </p:cNvSpPr>
          <p:nvPr/>
        </p:nvSpPr>
        <p:spPr bwMode="auto">
          <a:xfrm>
            <a:off x="1178611" y="4719765"/>
            <a:ext cx="288000" cy="288000"/>
          </a:xfrm>
          <a:prstGeom prst="rect">
            <a:avLst/>
          </a:prstGeom>
          <a:solidFill>
            <a:srgbClr val="FFCC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pPr algn="ctr"/>
            <a:endParaRPr lang="cs-CZ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Rectangle 10"/>
          <p:cNvSpPr>
            <a:spLocks noChangeArrowheads="1"/>
          </p:cNvSpPr>
          <p:nvPr/>
        </p:nvSpPr>
        <p:spPr bwMode="auto">
          <a:xfrm>
            <a:off x="1178611" y="4318021"/>
            <a:ext cx="288000" cy="288000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pPr algn="ctr"/>
            <a:endParaRPr lang="cs-CZ" sz="1200" dirty="0" smtClean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Rectangle 7"/>
          <p:cNvSpPr>
            <a:spLocks noChangeArrowheads="1"/>
          </p:cNvSpPr>
          <p:nvPr/>
        </p:nvSpPr>
        <p:spPr bwMode="auto">
          <a:xfrm>
            <a:off x="2843808" y="4706644"/>
            <a:ext cx="1008112" cy="32727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N = 107 </a:t>
            </a:r>
          </a:p>
        </p:txBody>
      </p:sp>
      <p:sp>
        <p:nvSpPr>
          <p:cNvPr id="65" name="Rectangle 10"/>
          <p:cNvSpPr>
            <a:spLocks noChangeArrowheads="1"/>
          </p:cNvSpPr>
          <p:nvPr/>
        </p:nvSpPr>
        <p:spPr bwMode="auto">
          <a:xfrm>
            <a:off x="2843808" y="4318021"/>
            <a:ext cx="1008112" cy="28799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N = 80 </a:t>
            </a:r>
          </a:p>
        </p:txBody>
      </p:sp>
      <p:sp>
        <p:nvSpPr>
          <p:cNvPr id="66" name="Rectangle 7"/>
          <p:cNvSpPr>
            <a:spLocks noChangeArrowheads="1"/>
          </p:cNvSpPr>
          <p:nvPr/>
        </p:nvSpPr>
        <p:spPr bwMode="auto">
          <a:xfrm>
            <a:off x="1526262" y="5108720"/>
            <a:ext cx="1440160" cy="3600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Nevyplněno</a:t>
            </a:r>
          </a:p>
        </p:txBody>
      </p:sp>
      <p:sp>
        <p:nvSpPr>
          <p:cNvPr id="67" name="Rectangle 7"/>
          <p:cNvSpPr>
            <a:spLocks noChangeArrowheads="1"/>
          </p:cNvSpPr>
          <p:nvPr/>
        </p:nvSpPr>
        <p:spPr bwMode="auto">
          <a:xfrm>
            <a:off x="1178611" y="5143657"/>
            <a:ext cx="288000" cy="288000"/>
          </a:xfrm>
          <a:prstGeom prst="rect">
            <a:avLst/>
          </a:prstGeom>
          <a:solidFill>
            <a:schemeClr val="bg1">
              <a:lumMod val="6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pPr algn="ctr"/>
            <a:endParaRPr lang="cs-CZ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Rectangle 7"/>
          <p:cNvSpPr>
            <a:spLocks noChangeArrowheads="1"/>
          </p:cNvSpPr>
          <p:nvPr/>
        </p:nvSpPr>
        <p:spPr bwMode="auto">
          <a:xfrm>
            <a:off x="2843808" y="5100524"/>
            <a:ext cx="1008112" cy="3600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N = </a:t>
            </a:r>
            <a:r>
              <a:rPr lang="cs-CZ" sz="1600" dirty="0">
                <a:latin typeface="Arial" pitchFamily="34" charset="0"/>
                <a:cs typeface="Arial" pitchFamily="34" charset="0"/>
              </a:rPr>
              <a:t>3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69" name="Rectangle 7"/>
          <p:cNvSpPr>
            <a:spLocks noChangeArrowheads="1"/>
          </p:cNvSpPr>
          <p:nvPr/>
        </p:nvSpPr>
        <p:spPr bwMode="auto">
          <a:xfrm>
            <a:off x="5639731" y="4673551"/>
            <a:ext cx="1440160" cy="3600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Ne</a:t>
            </a:r>
          </a:p>
        </p:txBody>
      </p:sp>
      <p:sp>
        <p:nvSpPr>
          <p:cNvPr id="70" name="Rectangle 10"/>
          <p:cNvSpPr>
            <a:spLocks noChangeArrowheads="1"/>
          </p:cNvSpPr>
          <p:nvPr/>
        </p:nvSpPr>
        <p:spPr bwMode="auto">
          <a:xfrm>
            <a:off x="5639731" y="4314940"/>
            <a:ext cx="1440160" cy="27840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Ano</a:t>
            </a:r>
          </a:p>
        </p:txBody>
      </p:sp>
      <p:sp>
        <p:nvSpPr>
          <p:cNvPr id="71" name="Rectangle 7"/>
          <p:cNvSpPr>
            <a:spLocks noChangeArrowheads="1"/>
          </p:cNvSpPr>
          <p:nvPr/>
        </p:nvSpPr>
        <p:spPr bwMode="auto">
          <a:xfrm>
            <a:off x="5292080" y="4708488"/>
            <a:ext cx="288000" cy="288000"/>
          </a:xfrm>
          <a:prstGeom prst="rect">
            <a:avLst/>
          </a:prstGeom>
          <a:solidFill>
            <a:srgbClr val="FFCC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pPr algn="ctr"/>
            <a:endParaRPr lang="cs-CZ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Rectangle 10"/>
          <p:cNvSpPr>
            <a:spLocks noChangeArrowheads="1"/>
          </p:cNvSpPr>
          <p:nvPr/>
        </p:nvSpPr>
        <p:spPr bwMode="auto">
          <a:xfrm>
            <a:off x="5292080" y="4306744"/>
            <a:ext cx="288000" cy="288000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pPr algn="ctr"/>
            <a:endParaRPr lang="cs-CZ" sz="1200" dirty="0" smtClean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Rectangle 7"/>
          <p:cNvSpPr>
            <a:spLocks noChangeArrowheads="1"/>
          </p:cNvSpPr>
          <p:nvPr/>
        </p:nvSpPr>
        <p:spPr bwMode="auto">
          <a:xfrm>
            <a:off x="6948264" y="4695367"/>
            <a:ext cx="1008112" cy="32727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N = 90 </a:t>
            </a:r>
          </a:p>
        </p:txBody>
      </p:sp>
      <p:sp>
        <p:nvSpPr>
          <p:cNvPr id="74" name="Rectangle 10"/>
          <p:cNvSpPr>
            <a:spLocks noChangeArrowheads="1"/>
          </p:cNvSpPr>
          <p:nvPr/>
        </p:nvSpPr>
        <p:spPr bwMode="auto">
          <a:xfrm>
            <a:off x="6948264" y="4306744"/>
            <a:ext cx="1008112" cy="28799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N = 97 </a:t>
            </a:r>
          </a:p>
        </p:txBody>
      </p:sp>
      <p:sp>
        <p:nvSpPr>
          <p:cNvPr id="75" name="Rectangle 7"/>
          <p:cNvSpPr>
            <a:spLocks noChangeArrowheads="1"/>
          </p:cNvSpPr>
          <p:nvPr/>
        </p:nvSpPr>
        <p:spPr bwMode="auto">
          <a:xfrm>
            <a:off x="5639731" y="5097443"/>
            <a:ext cx="1440160" cy="3600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Nevyplněno</a:t>
            </a:r>
          </a:p>
        </p:txBody>
      </p:sp>
      <p:sp>
        <p:nvSpPr>
          <p:cNvPr id="76" name="Rectangle 7"/>
          <p:cNvSpPr>
            <a:spLocks noChangeArrowheads="1"/>
          </p:cNvSpPr>
          <p:nvPr/>
        </p:nvSpPr>
        <p:spPr bwMode="auto">
          <a:xfrm>
            <a:off x="5292080" y="5132380"/>
            <a:ext cx="288000" cy="288000"/>
          </a:xfrm>
          <a:prstGeom prst="rect">
            <a:avLst/>
          </a:prstGeom>
          <a:solidFill>
            <a:schemeClr val="bg1">
              <a:lumMod val="6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pPr algn="ctr"/>
            <a:endParaRPr lang="cs-CZ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Rectangle 7"/>
          <p:cNvSpPr>
            <a:spLocks noChangeArrowheads="1"/>
          </p:cNvSpPr>
          <p:nvPr/>
        </p:nvSpPr>
        <p:spPr bwMode="auto">
          <a:xfrm>
            <a:off x="6948264" y="5089247"/>
            <a:ext cx="1008112" cy="3600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N = 3 </a:t>
            </a:r>
          </a:p>
        </p:txBody>
      </p:sp>
      <p:sp>
        <p:nvSpPr>
          <p:cNvPr id="78" name="Text Box 20"/>
          <p:cNvSpPr txBox="1">
            <a:spLocks noChangeArrowheads="1"/>
          </p:cNvSpPr>
          <p:nvPr/>
        </p:nvSpPr>
        <p:spPr bwMode="auto">
          <a:xfrm>
            <a:off x="7914124" y="240903"/>
            <a:ext cx="11877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i="0" dirty="0" smtClean="0">
                <a:latin typeface="Arial" pitchFamily="34" charset="0"/>
                <a:cs typeface="Arial" pitchFamily="34" charset="0"/>
              </a:rPr>
              <a:t>N = 190 </a:t>
            </a:r>
            <a:endParaRPr lang="cs-CZ" i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 Box 20"/>
          <p:cNvSpPr txBox="1">
            <a:spLocks noChangeArrowheads="1"/>
          </p:cNvSpPr>
          <p:nvPr/>
        </p:nvSpPr>
        <p:spPr bwMode="auto">
          <a:xfrm>
            <a:off x="7920756" y="1484784"/>
            <a:ext cx="118774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200" i="0" dirty="0" smtClean="0">
                <a:latin typeface="Arial" pitchFamily="34" charset="0"/>
                <a:cs typeface="Arial" pitchFamily="34" charset="0"/>
              </a:rPr>
              <a:t>Otázka 8</a:t>
            </a:r>
            <a:endParaRPr lang="cs-CZ" sz="1200" i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 Box 20"/>
          <p:cNvSpPr txBox="1">
            <a:spLocks noChangeArrowheads="1"/>
          </p:cNvSpPr>
          <p:nvPr/>
        </p:nvSpPr>
        <p:spPr bwMode="auto">
          <a:xfrm>
            <a:off x="3816300" y="1484784"/>
            <a:ext cx="118774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200" i="0" dirty="0" smtClean="0">
                <a:latin typeface="Arial" pitchFamily="34" charset="0"/>
                <a:cs typeface="Arial" pitchFamily="34" charset="0"/>
              </a:rPr>
              <a:t>Otázka 7</a:t>
            </a:r>
            <a:endParaRPr lang="cs-CZ" sz="1200" i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10"/>
          <p:cNvSpPr>
            <a:spLocks noChangeArrowheads="1"/>
          </p:cNvSpPr>
          <p:nvPr/>
        </p:nvSpPr>
        <p:spPr bwMode="auto">
          <a:xfrm>
            <a:off x="467544" y="5805304"/>
            <a:ext cx="7992888" cy="79204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72000" tIns="72000" rIns="72000" bIns="72000" anchor="t"/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Přibližně dvě pětiny pacientů uvedly, že se zabývají změnou dávkování krátkodobého inzulínu v závislosti na množství sacharidů v jídle (42,1 %) a zhruba polovina pacientů v závislosti na fyzické aktivitě (51,1 %). </a:t>
            </a:r>
          </a:p>
        </p:txBody>
      </p:sp>
    </p:spTree>
    <p:extLst>
      <p:ext uri="{BB962C8B-B14F-4D97-AF65-F5344CB8AC3E}">
        <p14:creationId xmlns:p14="http://schemas.microsoft.com/office/powerpoint/2010/main" val="369546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0"/>
          <p:cNvSpPr txBox="1">
            <a:spLocks noChangeArrowheads="1"/>
          </p:cNvSpPr>
          <p:nvPr/>
        </p:nvSpPr>
        <p:spPr bwMode="auto">
          <a:xfrm>
            <a:off x="395536" y="858198"/>
            <a:ext cx="432048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Znalost příznaků v případě hypoglykémie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*</a:t>
            </a:r>
            <a:endParaRPr lang="cs-CZ" sz="16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250825" y="115888"/>
            <a:ext cx="8353623" cy="5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Znalost příznaků hypoglykémie a adekvátní reakce její výskyt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 Box 20"/>
          <p:cNvSpPr txBox="1">
            <a:spLocks noChangeArrowheads="1"/>
          </p:cNvSpPr>
          <p:nvPr/>
        </p:nvSpPr>
        <p:spPr bwMode="auto">
          <a:xfrm>
            <a:off x="4860230" y="858198"/>
            <a:ext cx="40322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Znalost reakce v případě hypoglykémie </a:t>
            </a:r>
            <a:endParaRPr lang="cs-CZ" sz="1600" b="1" i="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9886635"/>
              </p:ext>
            </p:extLst>
          </p:nvPr>
        </p:nvGraphicFramePr>
        <p:xfrm>
          <a:off x="14288" y="1143000"/>
          <a:ext cx="4443413" cy="4337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7" name="Text Box 13"/>
          <p:cNvSpPr txBox="1">
            <a:spLocks noChangeArrowheads="1"/>
          </p:cNvSpPr>
          <p:nvPr/>
        </p:nvSpPr>
        <p:spPr bwMode="auto">
          <a:xfrm>
            <a:off x="4355976" y="1709660"/>
            <a:ext cx="723573" cy="27918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eaLnBrk="0" hangingPunct="0">
              <a:spcBef>
                <a:spcPct val="10000"/>
              </a:spcBef>
            </a:pPr>
            <a:r>
              <a:rPr lang="cs-CZ" sz="1200" b="0" i="0" dirty="0" smtClean="0">
                <a:latin typeface="Arial" pitchFamily="34" charset="0"/>
                <a:cs typeface="Arial" pitchFamily="34" charset="0"/>
              </a:rPr>
              <a:t>N = 181</a:t>
            </a:r>
            <a:endParaRPr lang="cs-CZ" sz="1200" b="0" i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 Box 13"/>
          <p:cNvSpPr txBox="1">
            <a:spLocks noChangeArrowheads="1"/>
          </p:cNvSpPr>
          <p:nvPr/>
        </p:nvSpPr>
        <p:spPr bwMode="auto">
          <a:xfrm>
            <a:off x="4355976" y="2060848"/>
            <a:ext cx="553654" cy="27918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eaLnBrk="0" hangingPunct="0">
              <a:spcBef>
                <a:spcPct val="10000"/>
              </a:spcBef>
            </a:pPr>
            <a:r>
              <a:rPr lang="cs-CZ" sz="1200" b="0" i="0" dirty="0" smtClean="0">
                <a:latin typeface="Arial" pitchFamily="34" charset="0"/>
                <a:cs typeface="Arial" pitchFamily="34" charset="0"/>
              </a:rPr>
              <a:t>N = 2</a:t>
            </a:r>
            <a:endParaRPr lang="cs-CZ" sz="1200" b="0" i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 Box 13"/>
          <p:cNvSpPr txBox="1">
            <a:spLocks noChangeArrowheads="1"/>
          </p:cNvSpPr>
          <p:nvPr/>
        </p:nvSpPr>
        <p:spPr bwMode="auto">
          <a:xfrm>
            <a:off x="4359469" y="2780928"/>
            <a:ext cx="553654" cy="27918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eaLnBrk="0" hangingPunct="0">
              <a:spcBef>
                <a:spcPct val="10000"/>
              </a:spcBef>
            </a:pPr>
            <a:r>
              <a:rPr lang="cs-CZ" sz="1200" b="0" i="0" dirty="0" smtClean="0">
                <a:latin typeface="Arial" pitchFamily="34" charset="0"/>
                <a:cs typeface="Arial" pitchFamily="34" charset="0"/>
              </a:rPr>
              <a:t>N = 5</a:t>
            </a:r>
            <a:endParaRPr lang="cs-CZ" sz="1200" b="0" i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 Box 13"/>
          <p:cNvSpPr txBox="1">
            <a:spLocks noChangeArrowheads="1"/>
          </p:cNvSpPr>
          <p:nvPr/>
        </p:nvSpPr>
        <p:spPr bwMode="auto">
          <a:xfrm>
            <a:off x="4362962" y="2420888"/>
            <a:ext cx="723573" cy="27918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eaLnBrk="0" hangingPunct="0">
              <a:spcBef>
                <a:spcPct val="10000"/>
              </a:spcBef>
            </a:pPr>
            <a:r>
              <a:rPr lang="cs-CZ" sz="1200" b="0" i="0" dirty="0" smtClean="0">
                <a:latin typeface="Arial" pitchFamily="34" charset="0"/>
                <a:cs typeface="Arial" pitchFamily="34" charset="0"/>
              </a:rPr>
              <a:t>N = </a:t>
            </a:r>
            <a:r>
              <a:rPr lang="cs-CZ" sz="1200" dirty="0" smtClean="0">
                <a:latin typeface="Arial" pitchFamily="34" charset="0"/>
                <a:cs typeface="Arial" pitchFamily="34" charset="0"/>
              </a:rPr>
              <a:t>150</a:t>
            </a:r>
            <a:endParaRPr lang="cs-CZ" sz="1200" b="0" i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 Box 13"/>
          <p:cNvSpPr txBox="1">
            <a:spLocks noChangeArrowheads="1"/>
          </p:cNvSpPr>
          <p:nvPr/>
        </p:nvSpPr>
        <p:spPr bwMode="auto">
          <a:xfrm>
            <a:off x="4366455" y="3212976"/>
            <a:ext cx="553654" cy="27918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eaLnBrk="0" hangingPunct="0">
              <a:spcBef>
                <a:spcPct val="10000"/>
              </a:spcBef>
            </a:pPr>
            <a:r>
              <a:rPr lang="cs-CZ" sz="1200" b="0" i="0" dirty="0" smtClean="0">
                <a:latin typeface="Arial" pitchFamily="34" charset="0"/>
                <a:cs typeface="Arial" pitchFamily="34" charset="0"/>
              </a:rPr>
              <a:t>N = 1</a:t>
            </a:r>
            <a:endParaRPr lang="cs-CZ" sz="1200" b="0" i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 Box 13"/>
          <p:cNvSpPr txBox="1">
            <a:spLocks noChangeArrowheads="1"/>
          </p:cNvSpPr>
          <p:nvPr/>
        </p:nvSpPr>
        <p:spPr bwMode="auto">
          <a:xfrm>
            <a:off x="4366455" y="3573016"/>
            <a:ext cx="638614" cy="27918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eaLnBrk="0" hangingPunct="0">
              <a:spcBef>
                <a:spcPct val="10000"/>
              </a:spcBef>
            </a:pPr>
            <a:r>
              <a:rPr lang="cs-CZ" sz="1200" b="0" i="0" dirty="0" smtClean="0">
                <a:latin typeface="Arial" pitchFamily="34" charset="0"/>
                <a:cs typeface="Arial" pitchFamily="34" charset="0"/>
              </a:rPr>
              <a:t>N = 40</a:t>
            </a:r>
            <a:endParaRPr lang="cs-CZ" sz="1200" b="0" i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 Box 13"/>
          <p:cNvSpPr txBox="1">
            <a:spLocks noChangeArrowheads="1"/>
          </p:cNvSpPr>
          <p:nvPr/>
        </p:nvSpPr>
        <p:spPr bwMode="auto">
          <a:xfrm>
            <a:off x="4369624" y="4005064"/>
            <a:ext cx="723573" cy="27918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eaLnBrk="0" hangingPunct="0">
              <a:spcBef>
                <a:spcPct val="10000"/>
              </a:spcBef>
            </a:pPr>
            <a:r>
              <a:rPr lang="cs-CZ" sz="1200" b="0" i="0" dirty="0" smtClean="0">
                <a:latin typeface="Arial" pitchFamily="34" charset="0"/>
                <a:cs typeface="Arial" pitchFamily="34" charset="0"/>
              </a:rPr>
              <a:t>N = 152</a:t>
            </a:r>
            <a:endParaRPr lang="cs-CZ" sz="1200" b="0" i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 Box 13"/>
          <p:cNvSpPr txBox="1">
            <a:spLocks noChangeArrowheads="1"/>
          </p:cNvSpPr>
          <p:nvPr/>
        </p:nvSpPr>
        <p:spPr bwMode="auto">
          <a:xfrm>
            <a:off x="4383272" y="4390373"/>
            <a:ext cx="553654" cy="27918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eaLnBrk="0" hangingPunct="0">
              <a:spcBef>
                <a:spcPct val="10000"/>
              </a:spcBef>
            </a:pPr>
            <a:r>
              <a:rPr lang="cs-CZ" sz="1200" b="0" i="0" dirty="0" smtClean="0">
                <a:latin typeface="Arial" pitchFamily="34" charset="0"/>
                <a:cs typeface="Arial" pitchFamily="34" charset="0"/>
              </a:rPr>
              <a:t>N = </a:t>
            </a:r>
            <a:r>
              <a:rPr lang="cs-CZ" sz="1200" dirty="0">
                <a:latin typeface="Arial" pitchFamily="34" charset="0"/>
                <a:cs typeface="Arial" pitchFamily="34" charset="0"/>
              </a:rPr>
              <a:t>0</a:t>
            </a:r>
            <a:endParaRPr lang="cs-CZ" sz="1200" b="0" i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 Box 13"/>
          <p:cNvSpPr txBox="1">
            <a:spLocks noChangeArrowheads="1"/>
          </p:cNvSpPr>
          <p:nvPr/>
        </p:nvSpPr>
        <p:spPr bwMode="auto">
          <a:xfrm>
            <a:off x="4382375" y="4789099"/>
            <a:ext cx="553654" cy="27918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eaLnBrk="0" hangingPunct="0">
              <a:spcBef>
                <a:spcPct val="10000"/>
              </a:spcBef>
            </a:pPr>
            <a:r>
              <a:rPr lang="cs-CZ" sz="1200" b="0" i="0" dirty="0" smtClean="0">
                <a:latin typeface="Arial" pitchFamily="34" charset="0"/>
                <a:cs typeface="Arial" pitchFamily="34" charset="0"/>
              </a:rPr>
              <a:t>N = 3</a:t>
            </a:r>
            <a:endParaRPr lang="cs-CZ" sz="1200" b="0" i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 Box 13"/>
          <p:cNvSpPr txBox="1">
            <a:spLocks noChangeArrowheads="1"/>
          </p:cNvSpPr>
          <p:nvPr/>
        </p:nvSpPr>
        <p:spPr bwMode="auto">
          <a:xfrm>
            <a:off x="4382374" y="5157192"/>
            <a:ext cx="723573" cy="27918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eaLnBrk="0" hangingPunct="0">
              <a:spcBef>
                <a:spcPct val="10000"/>
              </a:spcBef>
            </a:pPr>
            <a:r>
              <a:rPr lang="cs-CZ" sz="1200" b="0" i="0" dirty="0" smtClean="0">
                <a:latin typeface="Arial" pitchFamily="34" charset="0"/>
                <a:cs typeface="Arial" pitchFamily="34" charset="0"/>
              </a:rPr>
              <a:t>N = </a:t>
            </a:r>
            <a:r>
              <a:rPr lang="cs-CZ" sz="1200" dirty="0" smtClean="0">
                <a:latin typeface="Arial" pitchFamily="34" charset="0"/>
                <a:cs typeface="Arial" pitchFamily="34" charset="0"/>
              </a:rPr>
              <a:t>143</a:t>
            </a:r>
            <a:endParaRPr lang="cs-CZ" sz="1200" b="0" i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 Box 20"/>
          <p:cNvSpPr txBox="1">
            <a:spLocks noChangeArrowheads="1"/>
          </p:cNvSpPr>
          <p:nvPr/>
        </p:nvSpPr>
        <p:spPr bwMode="auto">
          <a:xfrm>
            <a:off x="7914124" y="240903"/>
            <a:ext cx="11877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i="0" dirty="0" smtClean="0">
                <a:latin typeface="Arial" pitchFamily="34" charset="0"/>
                <a:cs typeface="Arial" pitchFamily="34" charset="0"/>
              </a:rPr>
              <a:t>N = 190 </a:t>
            </a:r>
            <a:endParaRPr lang="cs-CZ" i="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Objek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5158862"/>
              </p:ext>
            </p:extLst>
          </p:nvPr>
        </p:nvGraphicFramePr>
        <p:xfrm>
          <a:off x="4955258" y="1365753"/>
          <a:ext cx="3670398" cy="30493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3" name="Rectangle 7"/>
          <p:cNvSpPr>
            <a:spLocks noChangeArrowheads="1"/>
          </p:cNvSpPr>
          <p:nvPr/>
        </p:nvSpPr>
        <p:spPr bwMode="auto">
          <a:xfrm>
            <a:off x="6107192" y="4684828"/>
            <a:ext cx="1440160" cy="3600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Ne</a:t>
            </a:r>
          </a:p>
        </p:txBody>
      </p:sp>
      <p:sp>
        <p:nvSpPr>
          <p:cNvPr id="54" name="Rectangle 10"/>
          <p:cNvSpPr>
            <a:spLocks noChangeArrowheads="1"/>
          </p:cNvSpPr>
          <p:nvPr/>
        </p:nvSpPr>
        <p:spPr bwMode="auto">
          <a:xfrm>
            <a:off x="6107192" y="4326217"/>
            <a:ext cx="1440160" cy="27840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Ano</a:t>
            </a:r>
          </a:p>
        </p:txBody>
      </p:sp>
      <p:sp>
        <p:nvSpPr>
          <p:cNvPr id="55" name="Rectangle 7"/>
          <p:cNvSpPr>
            <a:spLocks noChangeArrowheads="1"/>
          </p:cNvSpPr>
          <p:nvPr/>
        </p:nvSpPr>
        <p:spPr bwMode="auto">
          <a:xfrm>
            <a:off x="5759541" y="4719765"/>
            <a:ext cx="288000" cy="288000"/>
          </a:xfrm>
          <a:prstGeom prst="rect">
            <a:avLst/>
          </a:prstGeom>
          <a:solidFill>
            <a:srgbClr val="FFCC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pPr algn="ctr"/>
            <a:endParaRPr lang="cs-CZ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Rectangle 10"/>
          <p:cNvSpPr>
            <a:spLocks noChangeArrowheads="1"/>
          </p:cNvSpPr>
          <p:nvPr/>
        </p:nvSpPr>
        <p:spPr bwMode="auto">
          <a:xfrm>
            <a:off x="5759541" y="4318021"/>
            <a:ext cx="288000" cy="288000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pPr algn="ctr"/>
            <a:endParaRPr lang="cs-CZ" sz="1200" dirty="0" smtClean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Rectangle 7"/>
          <p:cNvSpPr>
            <a:spLocks noChangeArrowheads="1"/>
          </p:cNvSpPr>
          <p:nvPr/>
        </p:nvSpPr>
        <p:spPr bwMode="auto">
          <a:xfrm>
            <a:off x="7331328" y="4706644"/>
            <a:ext cx="1008112" cy="32727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N = 1 </a:t>
            </a:r>
          </a:p>
        </p:txBody>
      </p:sp>
      <p:sp>
        <p:nvSpPr>
          <p:cNvPr id="58" name="Rectangle 10"/>
          <p:cNvSpPr>
            <a:spLocks noChangeArrowheads="1"/>
          </p:cNvSpPr>
          <p:nvPr/>
        </p:nvSpPr>
        <p:spPr bwMode="auto">
          <a:xfrm>
            <a:off x="7331328" y="4318021"/>
            <a:ext cx="1008112" cy="28799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N = 187 </a:t>
            </a:r>
          </a:p>
        </p:txBody>
      </p:sp>
      <p:sp>
        <p:nvSpPr>
          <p:cNvPr id="59" name="Rectangle 7"/>
          <p:cNvSpPr>
            <a:spLocks noChangeArrowheads="1"/>
          </p:cNvSpPr>
          <p:nvPr/>
        </p:nvSpPr>
        <p:spPr bwMode="auto">
          <a:xfrm>
            <a:off x="6107192" y="5108720"/>
            <a:ext cx="1440160" cy="3600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Nevyplněno</a:t>
            </a:r>
          </a:p>
        </p:txBody>
      </p:sp>
      <p:sp>
        <p:nvSpPr>
          <p:cNvPr id="60" name="Rectangle 7"/>
          <p:cNvSpPr>
            <a:spLocks noChangeArrowheads="1"/>
          </p:cNvSpPr>
          <p:nvPr/>
        </p:nvSpPr>
        <p:spPr bwMode="auto">
          <a:xfrm>
            <a:off x="5759541" y="5143657"/>
            <a:ext cx="288000" cy="288000"/>
          </a:xfrm>
          <a:prstGeom prst="rect">
            <a:avLst/>
          </a:prstGeom>
          <a:solidFill>
            <a:schemeClr val="bg1">
              <a:lumMod val="6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pPr algn="ctr"/>
            <a:endParaRPr lang="cs-CZ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Rectangle 7"/>
          <p:cNvSpPr>
            <a:spLocks noChangeArrowheads="1"/>
          </p:cNvSpPr>
          <p:nvPr/>
        </p:nvSpPr>
        <p:spPr bwMode="auto">
          <a:xfrm>
            <a:off x="7331328" y="5100524"/>
            <a:ext cx="1008112" cy="3600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N = 2 </a:t>
            </a:r>
          </a:p>
        </p:txBody>
      </p:sp>
      <p:sp>
        <p:nvSpPr>
          <p:cNvPr id="29" name="Text Box 13"/>
          <p:cNvSpPr txBox="1">
            <a:spLocks noChangeArrowheads="1"/>
          </p:cNvSpPr>
          <p:nvPr/>
        </p:nvSpPr>
        <p:spPr bwMode="auto">
          <a:xfrm>
            <a:off x="179512" y="5589240"/>
            <a:ext cx="3347689" cy="27918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eaLnBrk="0" hangingPunct="0">
              <a:spcBef>
                <a:spcPct val="10000"/>
              </a:spcBef>
            </a:pPr>
            <a:r>
              <a:rPr lang="en-US" sz="1200" b="0" i="0" dirty="0" smtClean="0">
                <a:latin typeface="Arial" pitchFamily="34" charset="0"/>
                <a:cs typeface="Arial" pitchFamily="34" charset="0"/>
              </a:rPr>
              <a:t>* </a:t>
            </a:r>
            <a:r>
              <a:rPr lang="cs-CZ" sz="1200" dirty="0" smtClean="0">
                <a:latin typeface="Arial" pitchFamily="34" charset="0"/>
                <a:cs typeface="Arial" pitchFamily="34" charset="0"/>
              </a:rPr>
              <a:t>Pacienti mohli uvést více než jednu možnost.</a:t>
            </a:r>
            <a:endParaRPr lang="cs-CZ" sz="1200" b="0" i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 Box 20"/>
          <p:cNvSpPr txBox="1">
            <a:spLocks noChangeArrowheads="1"/>
          </p:cNvSpPr>
          <p:nvPr/>
        </p:nvSpPr>
        <p:spPr bwMode="auto">
          <a:xfrm>
            <a:off x="7596336" y="1484784"/>
            <a:ext cx="118774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200" i="0" dirty="0" smtClean="0">
                <a:latin typeface="Arial" pitchFamily="34" charset="0"/>
                <a:cs typeface="Arial" pitchFamily="34" charset="0"/>
              </a:rPr>
              <a:t>Otázka 10</a:t>
            </a:r>
            <a:endParaRPr lang="cs-CZ" sz="1200" i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 Box 20"/>
          <p:cNvSpPr txBox="1">
            <a:spLocks noChangeArrowheads="1"/>
          </p:cNvSpPr>
          <p:nvPr/>
        </p:nvSpPr>
        <p:spPr bwMode="auto">
          <a:xfrm>
            <a:off x="71884" y="1484784"/>
            <a:ext cx="118774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200" i="0" dirty="0" smtClean="0">
                <a:latin typeface="Arial" pitchFamily="34" charset="0"/>
                <a:cs typeface="Arial" pitchFamily="34" charset="0"/>
              </a:rPr>
              <a:t>Otázka 9</a:t>
            </a:r>
            <a:endParaRPr lang="cs-CZ" sz="1200" i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Rectangle 10"/>
          <p:cNvSpPr>
            <a:spLocks noChangeArrowheads="1"/>
          </p:cNvSpPr>
          <p:nvPr/>
        </p:nvSpPr>
        <p:spPr bwMode="auto">
          <a:xfrm>
            <a:off x="467544" y="6021328"/>
            <a:ext cx="7992888" cy="57602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72000" tIns="72000" rIns="72000" bIns="72000" anchor="t"/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Více než 95 % pacientů uvádí, že ví, jak reagovat v případě hypoglykémie. Mezi hlavní příznaky dle pacientů patří pocení, třes, pocit slabosti a poruchy vědomí.</a:t>
            </a:r>
          </a:p>
        </p:txBody>
      </p:sp>
    </p:spTree>
    <p:extLst>
      <p:ext uri="{BB962C8B-B14F-4D97-AF65-F5344CB8AC3E}">
        <p14:creationId xmlns:p14="http://schemas.microsoft.com/office/powerpoint/2010/main" val="395593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0"/>
          <p:cNvSpPr txBox="1">
            <a:spLocks noChangeArrowheads="1"/>
          </p:cNvSpPr>
          <p:nvPr/>
        </p:nvSpPr>
        <p:spPr bwMode="auto">
          <a:xfrm>
            <a:off x="539750" y="1002214"/>
            <a:ext cx="40322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Obsah sacharidů v půl krajíci chleba</a:t>
            </a:r>
            <a:endParaRPr lang="cs-CZ" sz="1600" b="1" i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250825" y="115888"/>
            <a:ext cx="6841455" cy="5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Obsah sacharidů v půl krajíci chleba a denní frekvence měření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glukometrem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 Box 20"/>
          <p:cNvSpPr txBox="1">
            <a:spLocks noChangeArrowheads="1"/>
          </p:cNvSpPr>
          <p:nvPr/>
        </p:nvSpPr>
        <p:spPr bwMode="auto">
          <a:xfrm>
            <a:off x="4932238" y="1002214"/>
            <a:ext cx="40322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Denní frekvence měření </a:t>
            </a:r>
            <a:r>
              <a:rPr lang="cs-CZ" sz="1600" b="1" dirty="0" err="1" smtClean="0">
                <a:latin typeface="Arial" pitchFamily="34" charset="0"/>
                <a:cs typeface="Arial" pitchFamily="34" charset="0"/>
              </a:rPr>
              <a:t>glukometrem</a:t>
            </a:r>
            <a:endParaRPr lang="cs-CZ" sz="1600" b="1" i="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2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8429506"/>
              </p:ext>
            </p:extLst>
          </p:nvPr>
        </p:nvGraphicFramePr>
        <p:xfrm>
          <a:off x="1259632" y="5005142"/>
          <a:ext cx="2368500" cy="731520"/>
        </p:xfrm>
        <a:graphic>
          <a:graphicData uri="http://schemas.openxmlformats.org/drawingml/2006/table">
            <a:tbl>
              <a:tblPr/>
              <a:tblGrid>
                <a:gridCol w="863600"/>
                <a:gridCol w="1504900"/>
              </a:tblGrid>
              <a:tr h="181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marL="36000" marR="3600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134*</a:t>
                      </a:r>
                    </a:p>
                  </a:txBody>
                  <a:tcPr marL="36000" marR="3600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1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Průměr</a:t>
                      </a:r>
                    </a:p>
                  </a:txBody>
                  <a:tcPr marL="36000" marR="3600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36.7 g</a:t>
                      </a:r>
                    </a:p>
                  </a:txBody>
                  <a:tcPr marL="36000" marR="3600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88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Medián</a:t>
                      </a:r>
                    </a:p>
                  </a:txBody>
                  <a:tcPr marL="36000" marR="360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 g</a:t>
                      </a:r>
                    </a:p>
                  </a:txBody>
                  <a:tcPr marL="36000" marR="360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1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Min – Max</a:t>
                      </a:r>
                    </a:p>
                  </a:txBody>
                  <a:tcPr marL="36000" marR="360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 – 120 g</a:t>
                      </a:r>
                    </a:p>
                  </a:txBody>
                  <a:tcPr marL="36000" marR="360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4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0533556"/>
              </p:ext>
            </p:extLst>
          </p:nvPr>
        </p:nvGraphicFramePr>
        <p:xfrm>
          <a:off x="541908" y="1516236"/>
          <a:ext cx="4102100" cy="313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3" name="Graf" r:id="rId3" imgW="4076597" imgH="3124174" progId="MSGraph.Chart.8">
                  <p:embed followColorScheme="full"/>
                </p:oleObj>
              </mc:Choice>
              <mc:Fallback>
                <p:oleObj name="Graf" r:id="rId3" imgW="4076597" imgH="3124174" progId="MSGraph.Chart.8">
                  <p:embed followColorScheme="full"/>
                  <p:pic>
                    <p:nvPicPr>
                      <p:cNvPr id="0" name="Picture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908" y="1516236"/>
                        <a:ext cx="4102100" cy="313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" name="Text Box 12"/>
          <p:cNvSpPr txBox="1">
            <a:spLocks noChangeArrowheads="1"/>
          </p:cNvSpPr>
          <p:nvPr/>
        </p:nvSpPr>
        <p:spPr bwMode="auto">
          <a:xfrm rot="16200000">
            <a:off x="-1406489" y="2374777"/>
            <a:ext cx="32400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 dirty="0">
                <a:latin typeface="Arial" pitchFamily="34" charset="0"/>
                <a:cs typeface="Arial" pitchFamily="34" charset="0"/>
              </a:rPr>
              <a:t>Podíl </a:t>
            </a:r>
            <a:r>
              <a:rPr lang="cs-CZ" sz="1400" b="1" dirty="0" smtClean="0">
                <a:latin typeface="Arial" pitchFamily="34" charset="0"/>
                <a:cs typeface="Arial" pitchFamily="34" charset="0"/>
              </a:rPr>
              <a:t>respondentů</a:t>
            </a:r>
            <a:endParaRPr lang="cs-CZ" sz="14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7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0158200"/>
              </p:ext>
            </p:extLst>
          </p:nvPr>
        </p:nvGraphicFramePr>
        <p:xfrm>
          <a:off x="5554005" y="5005142"/>
          <a:ext cx="2368500" cy="731520"/>
        </p:xfrm>
        <a:graphic>
          <a:graphicData uri="http://schemas.openxmlformats.org/drawingml/2006/table">
            <a:tbl>
              <a:tblPr/>
              <a:tblGrid>
                <a:gridCol w="863600"/>
                <a:gridCol w="1504900"/>
              </a:tblGrid>
              <a:tr h="181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marL="36000" marR="3600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180*</a:t>
                      </a:r>
                    </a:p>
                  </a:txBody>
                  <a:tcPr marL="36000" marR="3600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1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Průměr</a:t>
                      </a:r>
                    </a:p>
                  </a:txBody>
                  <a:tcPr marL="36000" marR="3600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3.2 krát</a:t>
                      </a:r>
                    </a:p>
                  </a:txBody>
                  <a:tcPr marL="36000" marR="3600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88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Medián</a:t>
                      </a:r>
                    </a:p>
                  </a:txBody>
                  <a:tcPr marL="36000" marR="360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3,0 krát</a:t>
                      </a:r>
                    </a:p>
                  </a:txBody>
                  <a:tcPr marL="36000" marR="360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1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Min – Max</a:t>
                      </a:r>
                    </a:p>
                  </a:txBody>
                  <a:tcPr marL="36000" marR="360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0.14 – 8 krát</a:t>
                      </a:r>
                    </a:p>
                  </a:txBody>
                  <a:tcPr marL="36000" marR="360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9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3553449"/>
              </p:ext>
            </p:extLst>
          </p:nvPr>
        </p:nvGraphicFramePr>
        <p:xfrm>
          <a:off x="4718372" y="1555582"/>
          <a:ext cx="4102100" cy="313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4" name="Graf" r:id="rId5" imgW="4086312" imgH="3124174" progId="MSGraph.Chart.8">
                  <p:embed followColorScheme="full"/>
                </p:oleObj>
              </mc:Choice>
              <mc:Fallback>
                <p:oleObj name="Graf" r:id="rId5" imgW="4086312" imgH="3124174" progId="MSGraph.Chart.8">
                  <p:embed followColorScheme="full"/>
                  <p:pic>
                    <p:nvPicPr>
                      <p:cNvPr id="0" name="Picture 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8372" y="1555582"/>
                        <a:ext cx="4102100" cy="313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20"/>
          <p:cNvSpPr txBox="1">
            <a:spLocks noChangeArrowheads="1"/>
          </p:cNvSpPr>
          <p:nvPr/>
        </p:nvSpPr>
        <p:spPr bwMode="auto">
          <a:xfrm>
            <a:off x="7914124" y="240903"/>
            <a:ext cx="11877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i="0" dirty="0" smtClean="0">
                <a:latin typeface="Arial" pitchFamily="34" charset="0"/>
                <a:cs typeface="Arial" pitchFamily="34" charset="0"/>
              </a:rPr>
              <a:t>N = 190 </a:t>
            </a:r>
            <a:endParaRPr lang="cs-CZ" i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ectangle 20"/>
          <p:cNvSpPr>
            <a:spLocks noChangeArrowheads="1"/>
          </p:cNvSpPr>
          <p:nvPr/>
        </p:nvSpPr>
        <p:spPr bwMode="auto">
          <a:xfrm>
            <a:off x="1259632" y="4576772"/>
            <a:ext cx="237490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300" dirty="0" smtClean="0">
                <a:latin typeface="Arial" pitchFamily="34" charset="0"/>
                <a:cs typeface="Arial" pitchFamily="34" charset="0"/>
              </a:rPr>
              <a:t>Gramy</a:t>
            </a:r>
            <a:endParaRPr lang="cs-CZ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5554005" y="4576772"/>
            <a:ext cx="237490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300" dirty="0" smtClean="0">
                <a:latin typeface="Arial" pitchFamily="34" charset="0"/>
                <a:cs typeface="Arial" pitchFamily="34" charset="0"/>
              </a:rPr>
              <a:t>Denní frekvence</a:t>
            </a:r>
            <a:endParaRPr lang="cs-CZ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 Box 20"/>
          <p:cNvSpPr txBox="1">
            <a:spLocks noChangeArrowheads="1"/>
          </p:cNvSpPr>
          <p:nvPr/>
        </p:nvSpPr>
        <p:spPr bwMode="auto">
          <a:xfrm>
            <a:off x="7596336" y="1412776"/>
            <a:ext cx="118774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200" i="0" dirty="0" smtClean="0">
                <a:latin typeface="Arial" pitchFamily="34" charset="0"/>
                <a:cs typeface="Arial" pitchFamily="34" charset="0"/>
              </a:rPr>
              <a:t>Otázka 13</a:t>
            </a:r>
            <a:endParaRPr lang="cs-CZ" sz="1200" i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Box 20"/>
          <p:cNvSpPr txBox="1">
            <a:spLocks noChangeArrowheads="1"/>
          </p:cNvSpPr>
          <p:nvPr/>
        </p:nvSpPr>
        <p:spPr bwMode="auto">
          <a:xfrm>
            <a:off x="3203848" y="1412776"/>
            <a:ext cx="118774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200" i="0" dirty="0" smtClean="0">
                <a:latin typeface="Arial" pitchFamily="34" charset="0"/>
                <a:cs typeface="Arial" pitchFamily="34" charset="0"/>
              </a:rPr>
              <a:t>Otázka 11</a:t>
            </a:r>
            <a:endParaRPr lang="cs-CZ" sz="1200" i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0"/>
          <p:cNvSpPr>
            <a:spLocks noChangeArrowheads="1"/>
          </p:cNvSpPr>
          <p:nvPr/>
        </p:nvSpPr>
        <p:spPr bwMode="auto">
          <a:xfrm>
            <a:off x="467544" y="5877272"/>
            <a:ext cx="8208912" cy="9087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72000" tIns="72000" rIns="72000" bIns="72000" anchor="t"/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Necelých 70 % pacientů uvedlo, že má představu o obsahu sacharidů v půl krajíci chleba, udávaný rozsah hodnot je zároveň velmi široký. </a:t>
            </a:r>
          </a:p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V průměru i mediánu udávají pacienti přibližně 3 měření glukometrem denně.</a:t>
            </a:r>
          </a:p>
        </p:txBody>
      </p:sp>
      <p:sp>
        <p:nvSpPr>
          <p:cNvPr id="18" name="Text Box 20"/>
          <p:cNvSpPr txBox="1">
            <a:spLocks noChangeArrowheads="1"/>
          </p:cNvSpPr>
          <p:nvPr/>
        </p:nvSpPr>
        <p:spPr bwMode="auto">
          <a:xfrm>
            <a:off x="8244408" y="5133092"/>
            <a:ext cx="899592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100" i="0" dirty="0" smtClean="0">
                <a:latin typeface="Arial" pitchFamily="34" charset="0"/>
                <a:cs typeface="Arial" pitchFamily="34" charset="0"/>
              </a:rPr>
              <a:t>* pouze vyplněné hodnoty</a:t>
            </a:r>
            <a:endParaRPr lang="cs-CZ" sz="1100" i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54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0"/>
          <p:cNvSpPr txBox="1">
            <a:spLocks noChangeArrowheads="1"/>
          </p:cNvSpPr>
          <p:nvPr/>
        </p:nvSpPr>
        <p:spPr bwMode="auto">
          <a:xfrm>
            <a:off x="539750" y="1062401"/>
            <a:ext cx="40322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Malý glykemický profil</a:t>
            </a:r>
            <a:endParaRPr lang="cs-CZ" sz="1600" b="1" i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250825" y="115888"/>
            <a:ext cx="8353623" cy="5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Četnost provádění malého a velkého glykemického profilu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 Box 20"/>
          <p:cNvSpPr txBox="1">
            <a:spLocks noChangeArrowheads="1"/>
          </p:cNvSpPr>
          <p:nvPr/>
        </p:nvSpPr>
        <p:spPr bwMode="auto">
          <a:xfrm>
            <a:off x="4788222" y="1074222"/>
            <a:ext cx="40322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Velký glykemický profil</a:t>
            </a:r>
            <a:endParaRPr lang="cs-CZ" sz="16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3286378"/>
              </p:ext>
            </p:extLst>
          </p:nvPr>
        </p:nvGraphicFramePr>
        <p:xfrm>
          <a:off x="359353" y="1703215"/>
          <a:ext cx="3502025" cy="3514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3" name="Text Box 13"/>
          <p:cNvSpPr txBox="1">
            <a:spLocks noChangeArrowheads="1"/>
          </p:cNvSpPr>
          <p:nvPr/>
        </p:nvSpPr>
        <p:spPr bwMode="auto">
          <a:xfrm>
            <a:off x="3861378" y="3181398"/>
            <a:ext cx="638614" cy="27918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eaLnBrk="0" hangingPunct="0">
              <a:spcBef>
                <a:spcPct val="10000"/>
              </a:spcBef>
            </a:pPr>
            <a:r>
              <a:rPr lang="cs-CZ" sz="1200" b="0" i="0" dirty="0" smtClean="0">
                <a:latin typeface="Arial" pitchFamily="34" charset="0"/>
                <a:cs typeface="Arial" pitchFamily="34" charset="0"/>
              </a:rPr>
              <a:t>N = 97</a:t>
            </a:r>
            <a:endParaRPr lang="cs-CZ" sz="1200" b="0" i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 Box 13"/>
          <p:cNvSpPr txBox="1">
            <a:spLocks noChangeArrowheads="1"/>
          </p:cNvSpPr>
          <p:nvPr/>
        </p:nvSpPr>
        <p:spPr bwMode="auto">
          <a:xfrm>
            <a:off x="3861378" y="4719695"/>
            <a:ext cx="638614" cy="27918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eaLnBrk="0" hangingPunct="0">
              <a:spcBef>
                <a:spcPct val="10000"/>
              </a:spcBef>
            </a:pPr>
            <a:r>
              <a:rPr lang="cs-CZ" sz="1200" b="0" i="0" dirty="0" smtClean="0">
                <a:latin typeface="Arial" pitchFamily="34" charset="0"/>
                <a:cs typeface="Arial" pitchFamily="34" charset="0"/>
              </a:rPr>
              <a:t>N = 42</a:t>
            </a:r>
            <a:endParaRPr lang="cs-CZ" sz="1200" b="0" i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 Box 13"/>
          <p:cNvSpPr txBox="1">
            <a:spLocks noChangeArrowheads="1"/>
          </p:cNvSpPr>
          <p:nvPr/>
        </p:nvSpPr>
        <p:spPr bwMode="auto">
          <a:xfrm>
            <a:off x="3861378" y="3943139"/>
            <a:ext cx="638614" cy="27918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eaLnBrk="0" hangingPunct="0">
              <a:spcBef>
                <a:spcPct val="10000"/>
              </a:spcBef>
            </a:pPr>
            <a:r>
              <a:rPr lang="cs-CZ" sz="1200" b="0" i="0" dirty="0" smtClean="0">
                <a:latin typeface="Arial" pitchFamily="34" charset="0"/>
                <a:cs typeface="Arial" pitchFamily="34" charset="0"/>
              </a:rPr>
              <a:t>N = 36</a:t>
            </a:r>
            <a:endParaRPr lang="cs-CZ" sz="1200" b="0" i="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2587701"/>
              </p:ext>
            </p:extLst>
          </p:nvPr>
        </p:nvGraphicFramePr>
        <p:xfrm>
          <a:off x="4691583" y="1722035"/>
          <a:ext cx="3502025" cy="3514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" name="Text Box 13"/>
          <p:cNvSpPr txBox="1">
            <a:spLocks noChangeArrowheads="1"/>
          </p:cNvSpPr>
          <p:nvPr/>
        </p:nvSpPr>
        <p:spPr bwMode="auto">
          <a:xfrm>
            <a:off x="8243547" y="2348880"/>
            <a:ext cx="638614" cy="27918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eaLnBrk="0" hangingPunct="0">
              <a:spcBef>
                <a:spcPct val="10000"/>
              </a:spcBef>
            </a:pPr>
            <a:r>
              <a:rPr lang="cs-CZ" sz="1200" b="0" i="0" dirty="0" smtClean="0">
                <a:latin typeface="Arial" pitchFamily="34" charset="0"/>
                <a:cs typeface="Arial" pitchFamily="34" charset="0"/>
              </a:rPr>
              <a:t>N = 34</a:t>
            </a:r>
            <a:endParaRPr lang="cs-CZ" sz="1200" b="0" i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 Box 13"/>
          <p:cNvSpPr txBox="1">
            <a:spLocks noChangeArrowheads="1"/>
          </p:cNvSpPr>
          <p:nvPr/>
        </p:nvSpPr>
        <p:spPr bwMode="auto">
          <a:xfrm>
            <a:off x="8243547" y="2861788"/>
            <a:ext cx="638614" cy="27918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eaLnBrk="0" hangingPunct="0">
              <a:spcBef>
                <a:spcPct val="10000"/>
              </a:spcBef>
            </a:pPr>
            <a:r>
              <a:rPr lang="cs-CZ" sz="1200" b="0" i="0" dirty="0" smtClean="0">
                <a:latin typeface="Arial" pitchFamily="34" charset="0"/>
                <a:cs typeface="Arial" pitchFamily="34" charset="0"/>
              </a:rPr>
              <a:t>N = 49</a:t>
            </a:r>
            <a:endParaRPr lang="cs-CZ" sz="1200" b="0" i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 Box 13"/>
          <p:cNvSpPr txBox="1">
            <a:spLocks noChangeArrowheads="1"/>
          </p:cNvSpPr>
          <p:nvPr/>
        </p:nvSpPr>
        <p:spPr bwMode="auto">
          <a:xfrm>
            <a:off x="8243547" y="3861048"/>
            <a:ext cx="553654" cy="27918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eaLnBrk="0" hangingPunct="0">
              <a:spcBef>
                <a:spcPct val="10000"/>
              </a:spcBef>
            </a:pPr>
            <a:r>
              <a:rPr lang="cs-CZ" sz="1200" b="0" i="0" dirty="0" smtClean="0">
                <a:latin typeface="Arial" pitchFamily="34" charset="0"/>
                <a:cs typeface="Arial" pitchFamily="34" charset="0"/>
              </a:rPr>
              <a:t>N = 9</a:t>
            </a:r>
            <a:endParaRPr lang="cs-CZ" sz="1200" b="0" i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 Box 13"/>
          <p:cNvSpPr txBox="1">
            <a:spLocks noChangeArrowheads="1"/>
          </p:cNvSpPr>
          <p:nvPr/>
        </p:nvSpPr>
        <p:spPr bwMode="auto">
          <a:xfrm>
            <a:off x="8243547" y="3365844"/>
            <a:ext cx="638614" cy="27918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eaLnBrk="0" hangingPunct="0">
              <a:spcBef>
                <a:spcPct val="10000"/>
              </a:spcBef>
            </a:pPr>
            <a:r>
              <a:rPr lang="cs-CZ" sz="1200" b="0" i="0" dirty="0" smtClean="0">
                <a:latin typeface="Arial" pitchFamily="34" charset="0"/>
                <a:cs typeface="Arial" pitchFamily="34" charset="0"/>
              </a:rPr>
              <a:t>N = </a:t>
            </a:r>
            <a:r>
              <a:rPr lang="cs-CZ" sz="1200" dirty="0" smtClean="0">
                <a:latin typeface="Arial" pitchFamily="34" charset="0"/>
                <a:cs typeface="Arial" pitchFamily="34" charset="0"/>
              </a:rPr>
              <a:t>94</a:t>
            </a:r>
            <a:endParaRPr lang="cs-CZ" sz="1200" b="0" i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7914124" y="240903"/>
            <a:ext cx="11877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i="0" dirty="0" smtClean="0">
                <a:latin typeface="Arial" pitchFamily="34" charset="0"/>
                <a:cs typeface="Arial" pitchFamily="34" charset="0"/>
              </a:rPr>
              <a:t>N = 190 </a:t>
            </a:r>
            <a:endParaRPr lang="cs-CZ" i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3861378" y="2461347"/>
            <a:ext cx="638614" cy="27918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eaLnBrk="0" hangingPunct="0">
              <a:spcBef>
                <a:spcPct val="10000"/>
              </a:spcBef>
            </a:pPr>
            <a:r>
              <a:rPr lang="cs-CZ" sz="1200" b="0" i="0" dirty="0" smtClean="0">
                <a:latin typeface="Arial" pitchFamily="34" charset="0"/>
                <a:cs typeface="Arial" pitchFamily="34" charset="0"/>
              </a:rPr>
              <a:t>N = 15</a:t>
            </a:r>
            <a:endParaRPr lang="cs-CZ" sz="1200" b="0" i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 Box 20"/>
          <p:cNvSpPr txBox="1">
            <a:spLocks noChangeArrowheads="1"/>
          </p:cNvSpPr>
          <p:nvPr/>
        </p:nvSpPr>
        <p:spPr bwMode="auto">
          <a:xfrm>
            <a:off x="7596336" y="1484784"/>
            <a:ext cx="118774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200" i="0" dirty="0" smtClean="0">
                <a:latin typeface="Arial" pitchFamily="34" charset="0"/>
                <a:cs typeface="Arial" pitchFamily="34" charset="0"/>
              </a:rPr>
              <a:t>Otázka 17</a:t>
            </a:r>
            <a:endParaRPr lang="cs-CZ" sz="1200" i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 Box 20"/>
          <p:cNvSpPr txBox="1">
            <a:spLocks noChangeArrowheads="1"/>
          </p:cNvSpPr>
          <p:nvPr/>
        </p:nvSpPr>
        <p:spPr bwMode="auto">
          <a:xfrm>
            <a:off x="3203848" y="1484784"/>
            <a:ext cx="118774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200" i="0" dirty="0" smtClean="0">
                <a:latin typeface="Arial" pitchFamily="34" charset="0"/>
                <a:cs typeface="Arial" pitchFamily="34" charset="0"/>
              </a:rPr>
              <a:t>Otázka 14</a:t>
            </a:r>
            <a:endParaRPr lang="cs-CZ" sz="1200" i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/>
        </p:nvSpPr>
        <p:spPr bwMode="auto">
          <a:xfrm>
            <a:off x="467544" y="5661248"/>
            <a:ext cx="8280920" cy="9087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72000" tIns="72000" rIns="72000" bIns="72000" anchor="t"/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Malý glykemický profil neprovádí 8 % pacientů, velký 18 % pacientů. Malý glykemický profil pacienti nejčastěji provádí 1 - 2krát týdně, zatímco velký glykemický profil pacienti nejčastěji provádí 1 – 2krát měsíčně.</a:t>
            </a:r>
          </a:p>
        </p:txBody>
      </p:sp>
      <p:sp>
        <p:nvSpPr>
          <p:cNvPr id="22" name="Text Box 13"/>
          <p:cNvSpPr txBox="1">
            <a:spLocks noChangeArrowheads="1"/>
          </p:cNvSpPr>
          <p:nvPr/>
        </p:nvSpPr>
        <p:spPr bwMode="auto">
          <a:xfrm>
            <a:off x="8244408" y="4373956"/>
            <a:ext cx="553654" cy="27918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eaLnBrk="0" hangingPunct="0">
              <a:spcBef>
                <a:spcPct val="10000"/>
              </a:spcBef>
            </a:pPr>
            <a:r>
              <a:rPr lang="cs-CZ" sz="1200" b="0" i="0" dirty="0" smtClean="0">
                <a:latin typeface="Arial" pitchFamily="34" charset="0"/>
                <a:cs typeface="Arial" pitchFamily="34" charset="0"/>
              </a:rPr>
              <a:t>N = 1</a:t>
            </a:r>
            <a:endParaRPr lang="cs-CZ" sz="1200" b="0" i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 Box 13"/>
          <p:cNvSpPr txBox="1">
            <a:spLocks noChangeArrowheads="1"/>
          </p:cNvSpPr>
          <p:nvPr/>
        </p:nvSpPr>
        <p:spPr bwMode="auto">
          <a:xfrm>
            <a:off x="8243547" y="4859285"/>
            <a:ext cx="553654" cy="27918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eaLnBrk="0" hangingPunct="0">
              <a:spcBef>
                <a:spcPct val="10000"/>
              </a:spcBef>
            </a:pPr>
            <a:r>
              <a:rPr lang="cs-CZ" sz="1200" b="0" i="0" dirty="0" smtClean="0">
                <a:latin typeface="Arial" pitchFamily="34" charset="0"/>
                <a:cs typeface="Arial" pitchFamily="34" charset="0"/>
              </a:rPr>
              <a:t>N = 3</a:t>
            </a:r>
            <a:endParaRPr lang="cs-CZ" sz="1200" b="0" i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57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0"/>
          <p:cNvSpPr txBox="1">
            <a:spLocks noChangeArrowheads="1"/>
          </p:cNvSpPr>
          <p:nvPr/>
        </p:nvSpPr>
        <p:spPr bwMode="auto">
          <a:xfrm>
            <a:off x="395734" y="1087734"/>
            <a:ext cx="40322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Měření glykémie po jídle</a:t>
            </a:r>
            <a:endParaRPr lang="cs-CZ" sz="1600" b="1" i="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0642869"/>
              </p:ext>
            </p:extLst>
          </p:nvPr>
        </p:nvGraphicFramePr>
        <p:xfrm>
          <a:off x="4657045" y="1951707"/>
          <a:ext cx="3502025" cy="3514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6077545" y="1700808"/>
            <a:ext cx="13747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i="0" dirty="0">
                <a:latin typeface="Arial" pitchFamily="34" charset="0"/>
                <a:cs typeface="Arial" pitchFamily="34" charset="0"/>
              </a:rPr>
              <a:t>% </a:t>
            </a:r>
            <a:r>
              <a:rPr lang="cs-CZ" sz="1200" i="0" dirty="0" smtClean="0">
                <a:latin typeface="Arial" pitchFamily="34" charset="0"/>
                <a:cs typeface="Arial" pitchFamily="34" charset="0"/>
              </a:rPr>
              <a:t>pacientů</a:t>
            </a:r>
            <a:endParaRPr lang="cs-CZ" sz="1200" i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8099978" y="2739697"/>
            <a:ext cx="638614" cy="27918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eaLnBrk="0" hangingPunct="0">
              <a:spcBef>
                <a:spcPct val="10000"/>
              </a:spcBef>
            </a:pPr>
            <a:r>
              <a:rPr lang="cs-CZ" sz="1200" b="0" i="0" dirty="0" smtClean="0">
                <a:latin typeface="Arial" pitchFamily="34" charset="0"/>
                <a:cs typeface="Arial" pitchFamily="34" charset="0"/>
              </a:rPr>
              <a:t>N = 23</a:t>
            </a:r>
            <a:endParaRPr lang="cs-CZ" sz="1200" b="0" i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8099978" y="3768281"/>
            <a:ext cx="638614" cy="27918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eaLnBrk="0" hangingPunct="0">
              <a:spcBef>
                <a:spcPct val="10000"/>
              </a:spcBef>
            </a:pPr>
            <a:r>
              <a:rPr lang="cs-CZ" sz="1200" b="0" i="0" dirty="0" smtClean="0">
                <a:latin typeface="Arial" pitchFamily="34" charset="0"/>
                <a:cs typeface="Arial" pitchFamily="34" charset="0"/>
              </a:rPr>
              <a:t>N = </a:t>
            </a:r>
            <a:r>
              <a:rPr lang="cs-CZ" sz="1200" dirty="0" smtClean="0">
                <a:latin typeface="Arial" pitchFamily="34" charset="0"/>
                <a:cs typeface="Arial" pitchFamily="34" charset="0"/>
              </a:rPr>
              <a:t>40</a:t>
            </a:r>
            <a:endParaRPr lang="cs-CZ" sz="1200" b="0" i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250825" y="142391"/>
            <a:ext cx="8353623" cy="5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Měření glykémie po jídle a jeho časový odstup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 Box 13"/>
          <p:cNvSpPr txBox="1">
            <a:spLocks noChangeArrowheads="1"/>
          </p:cNvSpPr>
          <p:nvPr/>
        </p:nvSpPr>
        <p:spPr bwMode="auto">
          <a:xfrm>
            <a:off x="8099978" y="4796865"/>
            <a:ext cx="638614" cy="27918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eaLnBrk="0" hangingPunct="0">
              <a:spcBef>
                <a:spcPct val="10000"/>
              </a:spcBef>
            </a:pPr>
            <a:r>
              <a:rPr lang="cs-CZ" sz="1200" b="0" i="0" dirty="0" smtClean="0">
                <a:latin typeface="Arial" pitchFamily="34" charset="0"/>
                <a:cs typeface="Arial" pitchFamily="34" charset="0"/>
              </a:rPr>
              <a:t>N = 87</a:t>
            </a:r>
            <a:endParaRPr lang="cs-CZ" sz="1200" b="0" i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 Box 20"/>
          <p:cNvSpPr txBox="1">
            <a:spLocks noChangeArrowheads="1"/>
          </p:cNvSpPr>
          <p:nvPr/>
        </p:nvSpPr>
        <p:spPr bwMode="auto">
          <a:xfrm>
            <a:off x="4572198" y="1087734"/>
            <a:ext cx="424827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Časový odstup měření glykémie po jídle</a:t>
            </a:r>
            <a:endParaRPr lang="cs-CZ" sz="1600" b="1" i="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Objek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4409760"/>
              </p:ext>
            </p:extLst>
          </p:nvPr>
        </p:nvGraphicFramePr>
        <p:xfrm>
          <a:off x="374328" y="1365753"/>
          <a:ext cx="3670398" cy="30493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1526262" y="4684828"/>
            <a:ext cx="1440160" cy="3600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Ne</a:t>
            </a:r>
          </a:p>
        </p:txBody>
      </p:sp>
      <p:sp>
        <p:nvSpPr>
          <p:cNvPr id="34" name="Rectangle 10"/>
          <p:cNvSpPr>
            <a:spLocks noChangeArrowheads="1"/>
          </p:cNvSpPr>
          <p:nvPr/>
        </p:nvSpPr>
        <p:spPr bwMode="auto">
          <a:xfrm>
            <a:off x="1526262" y="4326217"/>
            <a:ext cx="1440160" cy="27840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Ano</a:t>
            </a:r>
          </a:p>
        </p:txBody>
      </p:sp>
      <p:sp>
        <p:nvSpPr>
          <p:cNvPr id="37" name="Rectangle 7"/>
          <p:cNvSpPr>
            <a:spLocks noChangeArrowheads="1"/>
          </p:cNvSpPr>
          <p:nvPr/>
        </p:nvSpPr>
        <p:spPr bwMode="auto">
          <a:xfrm>
            <a:off x="1178611" y="4719765"/>
            <a:ext cx="288000" cy="288000"/>
          </a:xfrm>
          <a:prstGeom prst="rect">
            <a:avLst/>
          </a:prstGeom>
          <a:solidFill>
            <a:srgbClr val="00206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pPr algn="ctr"/>
            <a:endParaRPr lang="cs-CZ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10"/>
          <p:cNvSpPr>
            <a:spLocks noChangeArrowheads="1"/>
          </p:cNvSpPr>
          <p:nvPr/>
        </p:nvSpPr>
        <p:spPr bwMode="auto">
          <a:xfrm>
            <a:off x="1178611" y="4318021"/>
            <a:ext cx="288000" cy="288000"/>
          </a:xfrm>
          <a:prstGeom prst="rect">
            <a:avLst/>
          </a:prstGeom>
          <a:solidFill>
            <a:srgbClr val="3366F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pPr algn="ctr"/>
            <a:endParaRPr lang="cs-CZ" sz="1200" dirty="0" smtClean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ectangle 7"/>
          <p:cNvSpPr>
            <a:spLocks noChangeArrowheads="1"/>
          </p:cNvSpPr>
          <p:nvPr/>
        </p:nvSpPr>
        <p:spPr bwMode="auto">
          <a:xfrm>
            <a:off x="3059832" y="4706644"/>
            <a:ext cx="1008112" cy="32727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N = 30 </a:t>
            </a:r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>
            <a:off x="3059832" y="4318021"/>
            <a:ext cx="1008112" cy="28799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N = 150 </a:t>
            </a:r>
          </a:p>
        </p:txBody>
      </p:sp>
      <p:sp>
        <p:nvSpPr>
          <p:cNvPr id="41" name="Rectangle 7"/>
          <p:cNvSpPr>
            <a:spLocks noChangeArrowheads="1"/>
          </p:cNvSpPr>
          <p:nvPr/>
        </p:nvSpPr>
        <p:spPr bwMode="auto">
          <a:xfrm>
            <a:off x="1526262" y="5108720"/>
            <a:ext cx="1440160" cy="3600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Nevyplněno</a:t>
            </a:r>
          </a:p>
        </p:txBody>
      </p:sp>
      <p:sp>
        <p:nvSpPr>
          <p:cNvPr id="42" name="Rectangle 7"/>
          <p:cNvSpPr>
            <a:spLocks noChangeArrowheads="1"/>
          </p:cNvSpPr>
          <p:nvPr/>
        </p:nvSpPr>
        <p:spPr bwMode="auto">
          <a:xfrm>
            <a:off x="1178611" y="5143657"/>
            <a:ext cx="288000" cy="288000"/>
          </a:xfrm>
          <a:prstGeom prst="rect">
            <a:avLst/>
          </a:prstGeom>
          <a:solidFill>
            <a:schemeClr val="bg1">
              <a:lumMod val="6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pPr algn="ctr"/>
            <a:endParaRPr lang="cs-CZ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Rectangle 7"/>
          <p:cNvSpPr>
            <a:spLocks noChangeArrowheads="1"/>
          </p:cNvSpPr>
          <p:nvPr/>
        </p:nvSpPr>
        <p:spPr bwMode="auto">
          <a:xfrm>
            <a:off x="3059832" y="5100524"/>
            <a:ext cx="1008112" cy="3600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N = 10 </a:t>
            </a:r>
          </a:p>
        </p:txBody>
      </p:sp>
      <p:sp>
        <p:nvSpPr>
          <p:cNvPr id="45" name="Text Box 20"/>
          <p:cNvSpPr txBox="1">
            <a:spLocks noChangeArrowheads="1"/>
          </p:cNvSpPr>
          <p:nvPr/>
        </p:nvSpPr>
        <p:spPr bwMode="auto">
          <a:xfrm>
            <a:off x="7914124" y="240903"/>
            <a:ext cx="11877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i="0" dirty="0" smtClean="0">
                <a:latin typeface="Arial" pitchFamily="34" charset="0"/>
                <a:cs typeface="Arial" pitchFamily="34" charset="0"/>
              </a:rPr>
              <a:t>N =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190</a:t>
            </a:r>
            <a:endParaRPr lang="cs-CZ" i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7596336" y="1484784"/>
            <a:ext cx="118774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200" i="0" dirty="0" smtClean="0">
                <a:latin typeface="Arial" pitchFamily="34" charset="0"/>
                <a:cs typeface="Arial" pitchFamily="34" charset="0"/>
              </a:rPr>
              <a:t>Otázka 16</a:t>
            </a:r>
            <a:endParaRPr lang="cs-CZ" sz="1200" i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3203848" y="1484784"/>
            <a:ext cx="118774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200" i="0" dirty="0" smtClean="0">
                <a:latin typeface="Arial" pitchFamily="34" charset="0"/>
                <a:cs typeface="Arial" pitchFamily="34" charset="0"/>
              </a:rPr>
              <a:t>Otázka 15</a:t>
            </a:r>
            <a:endParaRPr lang="cs-CZ" sz="1200" i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Šipka doprava 24"/>
          <p:cNvSpPr/>
          <p:nvPr/>
        </p:nvSpPr>
        <p:spPr>
          <a:xfrm>
            <a:off x="3851920" y="2718859"/>
            <a:ext cx="648072" cy="360040"/>
          </a:xfrm>
          <a:prstGeom prst="rightArrow">
            <a:avLst/>
          </a:prstGeom>
          <a:solidFill>
            <a:srgbClr val="3366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467544" y="5661248"/>
            <a:ext cx="8280920" cy="9087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72000" tIns="72000" rIns="72000" bIns="72000" anchor="t"/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79 % pacientů uvedlo, že si měří glykémii po jídle s tím, že 15 % z nich si ji měří do jedné hodiny po jídle, nejčastější je měření 90 – 120 minut po jídle.</a:t>
            </a:r>
          </a:p>
        </p:txBody>
      </p:sp>
    </p:spTree>
    <p:extLst>
      <p:ext uri="{BB962C8B-B14F-4D97-AF65-F5344CB8AC3E}">
        <p14:creationId xmlns:p14="http://schemas.microsoft.com/office/powerpoint/2010/main" val="4062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0"/>
          <p:cNvSpPr txBox="1">
            <a:spLocks noChangeArrowheads="1"/>
          </p:cNvSpPr>
          <p:nvPr/>
        </p:nvSpPr>
        <p:spPr bwMode="auto">
          <a:xfrm>
            <a:off x="272922" y="1029240"/>
            <a:ext cx="4032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Vedení diabetického deníčku</a:t>
            </a:r>
            <a:endParaRPr lang="cs-CZ" b="1" i="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3634141"/>
              </p:ext>
            </p:extLst>
          </p:nvPr>
        </p:nvGraphicFramePr>
        <p:xfrm>
          <a:off x="4619575" y="1711226"/>
          <a:ext cx="3502025" cy="3514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6067606" y="1508117"/>
            <a:ext cx="13747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i="0" dirty="0">
                <a:latin typeface="Arial" pitchFamily="34" charset="0"/>
                <a:cs typeface="Arial" pitchFamily="34" charset="0"/>
              </a:rPr>
              <a:t>% </a:t>
            </a:r>
            <a:r>
              <a:rPr lang="cs-CZ" sz="1200" dirty="0" smtClean="0">
                <a:latin typeface="Arial" pitchFamily="34" charset="0"/>
                <a:cs typeface="Arial" pitchFamily="34" charset="0"/>
              </a:rPr>
              <a:t>pacientů</a:t>
            </a:r>
            <a:endParaRPr lang="cs-CZ" sz="1200" i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8100392" y="2951619"/>
            <a:ext cx="713955" cy="30995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eaLnBrk="0" hangingPunct="0">
              <a:spcBef>
                <a:spcPct val="10000"/>
              </a:spcBef>
            </a:pPr>
            <a:r>
              <a:rPr lang="cs-CZ" sz="1400" b="0" i="0" dirty="0" smtClean="0">
                <a:latin typeface="Arial" pitchFamily="34" charset="0"/>
                <a:cs typeface="Arial" pitchFamily="34" charset="0"/>
              </a:rPr>
              <a:t>N = 18</a:t>
            </a:r>
            <a:endParaRPr lang="cs-CZ" sz="1400" b="0" i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 Box 13"/>
          <p:cNvSpPr txBox="1">
            <a:spLocks noChangeArrowheads="1"/>
          </p:cNvSpPr>
          <p:nvPr/>
        </p:nvSpPr>
        <p:spPr bwMode="auto">
          <a:xfrm>
            <a:off x="8100392" y="4157097"/>
            <a:ext cx="713955" cy="30995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eaLnBrk="0" hangingPunct="0">
              <a:spcBef>
                <a:spcPct val="10000"/>
              </a:spcBef>
            </a:pPr>
            <a:r>
              <a:rPr lang="cs-CZ" sz="1400" b="0" i="0" dirty="0" smtClean="0">
                <a:latin typeface="Arial" pitchFamily="34" charset="0"/>
                <a:cs typeface="Arial" pitchFamily="34" charset="0"/>
              </a:rPr>
              <a:t>N = 70</a:t>
            </a:r>
            <a:endParaRPr lang="cs-CZ" sz="1400" b="0" i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250825" y="115888"/>
            <a:ext cx="8353623" cy="5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Diabetický deníček a znalosti o léčbě inzulínem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 Box 13"/>
          <p:cNvSpPr txBox="1">
            <a:spLocks noChangeArrowheads="1"/>
          </p:cNvSpPr>
          <p:nvPr/>
        </p:nvSpPr>
        <p:spPr bwMode="auto">
          <a:xfrm>
            <a:off x="8100392" y="3554358"/>
            <a:ext cx="713955" cy="30995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eaLnBrk="0" hangingPunct="0">
              <a:spcBef>
                <a:spcPct val="10000"/>
              </a:spcBef>
            </a:pPr>
            <a:r>
              <a:rPr lang="cs-CZ" sz="1400" b="0" i="0" dirty="0" smtClean="0">
                <a:latin typeface="Arial" pitchFamily="34" charset="0"/>
                <a:cs typeface="Arial" pitchFamily="34" charset="0"/>
              </a:rPr>
              <a:t>N = 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90</a:t>
            </a:r>
            <a:endParaRPr lang="cs-CZ" sz="1400" b="0" i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 Box 20"/>
          <p:cNvSpPr txBox="1">
            <a:spLocks noChangeArrowheads="1"/>
          </p:cNvSpPr>
          <p:nvPr/>
        </p:nvSpPr>
        <p:spPr bwMode="auto">
          <a:xfrm>
            <a:off x="4572198" y="1029518"/>
            <a:ext cx="4032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Znalosti o léčbě inzulínem</a:t>
            </a:r>
            <a:endParaRPr lang="cs-CZ" b="1" i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 Box 13"/>
          <p:cNvSpPr txBox="1">
            <a:spLocks noChangeArrowheads="1"/>
          </p:cNvSpPr>
          <p:nvPr/>
        </p:nvSpPr>
        <p:spPr bwMode="auto">
          <a:xfrm>
            <a:off x="8100392" y="4759837"/>
            <a:ext cx="713955" cy="30995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eaLnBrk="0" hangingPunct="0">
              <a:spcBef>
                <a:spcPct val="10000"/>
              </a:spcBef>
            </a:pPr>
            <a:r>
              <a:rPr lang="cs-CZ" sz="1400" b="0" i="0" dirty="0" smtClean="0">
                <a:latin typeface="Arial" pitchFamily="34" charset="0"/>
                <a:cs typeface="Arial" pitchFamily="34" charset="0"/>
              </a:rPr>
              <a:t>N = 12</a:t>
            </a:r>
            <a:endParaRPr lang="cs-CZ" sz="1400" b="0" i="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Objek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0847683"/>
              </p:ext>
            </p:extLst>
          </p:nvPr>
        </p:nvGraphicFramePr>
        <p:xfrm>
          <a:off x="374328" y="1365753"/>
          <a:ext cx="3670398" cy="30493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4" name="Rectangle 7"/>
          <p:cNvSpPr>
            <a:spLocks noChangeArrowheads="1"/>
          </p:cNvSpPr>
          <p:nvPr/>
        </p:nvSpPr>
        <p:spPr bwMode="auto">
          <a:xfrm>
            <a:off x="1526262" y="4587895"/>
            <a:ext cx="1440160" cy="3600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Ne</a:t>
            </a:r>
          </a:p>
        </p:txBody>
      </p: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1526262" y="4229284"/>
            <a:ext cx="1440160" cy="27840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Ano</a:t>
            </a:r>
          </a:p>
        </p:txBody>
      </p:sp>
      <p:sp>
        <p:nvSpPr>
          <p:cNvPr id="38" name="Rectangle 7"/>
          <p:cNvSpPr>
            <a:spLocks noChangeArrowheads="1"/>
          </p:cNvSpPr>
          <p:nvPr/>
        </p:nvSpPr>
        <p:spPr bwMode="auto">
          <a:xfrm>
            <a:off x="1178611" y="4622832"/>
            <a:ext cx="288000" cy="288000"/>
          </a:xfrm>
          <a:prstGeom prst="rect">
            <a:avLst/>
          </a:prstGeom>
          <a:solidFill>
            <a:srgbClr val="00206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pPr algn="ctr"/>
            <a:endParaRPr lang="cs-CZ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ectangle 10"/>
          <p:cNvSpPr>
            <a:spLocks noChangeArrowheads="1"/>
          </p:cNvSpPr>
          <p:nvPr/>
        </p:nvSpPr>
        <p:spPr bwMode="auto">
          <a:xfrm>
            <a:off x="1178611" y="4221088"/>
            <a:ext cx="288000" cy="288000"/>
          </a:xfrm>
          <a:prstGeom prst="rect">
            <a:avLst/>
          </a:prstGeom>
          <a:solidFill>
            <a:srgbClr val="3366F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pPr algn="ctr"/>
            <a:endParaRPr lang="cs-CZ" sz="1200" dirty="0" smtClean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Rectangle 7"/>
          <p:cNvSpPr>
            <a:spLocks noChangeArrowheads="1"/>
          </p:cNvSpPr>
          <p:nvPr/>
        </p:nvSpPr>
        <p:spPr bwMode="auto">
          <a:xfrm>
            <a:off x="2843808" y="4609711"/>
            <a:ext cx="1008112" cy="32727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N = 13 </a:t>
            </a:r>
          </a:p>
        </p:txBody>
      </p:sp>
      <p:sp>
        <p:nvSpPr>
          <p:cNvPr id="41" name="Rectangle 10"/>
          <p:cNvSpPr>
            <a:spLocks noChangeArrowheads="1"/>
          </p:cNvSpPr>
          <p:nvPr/>
        </p:nvSpPr>
        <p:spPr bwMode="auto">
          <a:xfrm>
            <a:off x="2843808" y="4221088"/>
            <a:ext cx="1008112" cy="28799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N = 175 </a:t>
            </a:r>
          </a:p>
        </p:txBody>
      </p:sp>
      <p:sp>
        <p:nvSpPr>
          <p:cNvPr id="45" name="Text Box 20"/>
          <p:cNvSpPr txBox="1">
            <a:spLocks noChangeArrowheads="1"/>
          </p:cNvSpPr>
          <p:nvPr/>
        </p:nvSpPr>
        <p:spPr bwMode="auto">
          <a:xfrm>
            <a:off x="7914124" y="240903"/>
            <a:ext cx="11877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i="0" dirty="0" smtClean="0">
                <a:latin typeface="Arial" pitchFamily="34" charset="0"/>
                <a:cs typeface="Arial" pitchFamily="34" charset="0"/>
              </a:rPr>
              <a:t>N = 190 </a:t>
            </a:r>
            <a:endParaRPr lang="cs-CZ" i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 Box 13"/>
          <p:cNvSpPr txBox="1">
            <a:spLocks noChangeArrowheads="1"/>
          </p:cNvSpPr>
          <p:nvPr/>
        </p:nvSpPr>
        <p:spPr bwMode="auto">
          <a:xfrm>
            <a:off x="8100392" y="2348880"/>
            <a:ext cx="614569" cy="30995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eaLnBrk="0" hangingPunct="0">
              <a:spcBef>
                <a:spcPct val="10000"/>
              </a:spcBef>
            </a:pPr>
            <a:r>
              <a:rPr lang="cs-CZ" sz="1400" b="0" i="0" dirty="0" smtClean="0">
                <a:latin typeface="Arial" pitchFamily="34" charset="0"/>
                <a:cs typeface="Arial" pitchFamily="34" charset="0"/>
              </a:rPr>
              <a:t>N = 0</a:t>
            </a:r>
            <a:endParaRPr lang="cs-CZ" sz="1400" b="0" i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7920756" y="1484784"/>
            <a:ext cx="118774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200" i="0" dirty="0" smtClean="0">
                <a:latin typeface="Arial" pitchFamily="34" charset="0"/>
                <a:cs typeface="Arial" pitchFamily="34" charset="0"/>
              </a:rPr>
              <a:t>Otázka 19</a:t>
            </a:r>
            <a:endParaRPr lang="cs-CZ" sz="1200" i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 Box 20"/>
          <p:cNvSpPr txBox="1">
            <a:spLocks noChangeArrowheads="1"/>
          </p:cNvSpPr>
          <p:nvPr/>
        </p:nvSpPr>
        <p:spPr bwMode="auto">
          <a:xfrm>
            <a:off x="3203848" y="1484784"/>
            <a:ext cx="118774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200" i="0" dirty="0" smtClean="0">
                <a:latin typeface="Arial" pitchFamily="34" charset="0"/>
                <a:cs typeface="Arial" pitchFamily="34" charset="0"/>
              </a:rPr>
              <a:t>Otázka 18</a:t>
            </a:r>
            <a:endParaRPr lang="cs-CZ" sz="1200" i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467544" y="5661248"/>
            <a:ext cx="8280920" cy="9087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72000" tIns="72000" rIns="72000" bIns="72000" anchor="t"/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Více než 90 % pacientů uvedlo, že si vede diabetický deníček. Pacienti zároveň nejčastěji uvádějí střední znalosti o léčbě inzulínem (47,4 % pacientů uvádí hodnotu 3 na škále 1-5), přičemž žádný z pacientů si nemyslí, že by měl špatné znalosti o léčbě inzulínem.</a:t>
            </a:r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1526262" y="5019943"/>
            <a:ext cx="1440160" cy="3600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Nevyplněno</a:t>
            </a:r>
          </a:p>
        </p:txBody>
      </p:sp>
      <p:sp>
        <p:nvSpPr>
          <p:cNvPr id="31" name="Rectangle 7"/>
          <p:cNvSpPr>
            <a:spLocks noChangeArrowheads="1"/>
          </p:cNvSpPr>
          <p:nvPr/>
        </p:nvSpPr>
        <p:spPr bwMode="auto">
          <a:xfrm>
            <a:off x="1178611" y="5054880"/>
            <a:ext cx="288000" cy="288000"/>
          </a:xfrm>
          <a:prstGeom prst="rect">
            <a:avLst/>
          </a:prstGeom>
          <a:solidFill>
            <a:schemeClr val="bg1">
              <a:lumMod val="6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pPr algn="ctr"/>
            <a:endParaRPr lang="cs-CZ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7"/>
          <p:cNvSpPr>
            <a:spLocks noChangeArrowheads="1"/>
          </p:cNvSpPr>
          <p:nvPr/>
        </p:nvSpPr>
        <p:spPr bwMode="auto">
          <a:xfrm>
            <a:off x="2843808" y="5011747"/>
            <a:ext cx="1008112" cy="3600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N = 2 </a:t>
            </a:r>
          </a:p>
        </p:txBody>
      </p:sp>
    </p:spTree>
    <p:extLst>
      <p:ext uri="{BB962C8B-B14F-4D97-AF65-F5344CB8AC3E}">
        <p14:creationId xmlns:p14="http://schemas.microsoft.com/office/powerpoint/2010/main" val="110208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250825" y="115888"/>
            <a:ext cx="6337399" cy="5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Vztah denní frekvence měření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glukometrem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a znalostí o léčbě inzulínem (otázka 19 vs. 13)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ectangle 10"/>
          <p:cNvSpPr>
            <a:spLocks noChangeArrowheads="1"/>
          </p:cNvSpPr>
          <p:nvPr/>
        </p:nvSpPr>
        <p:spPr bwMode="auto">
          <a:xfrm>
            <a:off x="2534374" y="5090013"/>
            <a:ext cx="1029514" cy="27840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omezené</a:t>
            </a:r>
          </a:p>
        </p:txBody>
      </p: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2186723" y="5085216"/>
            <a:ext cx="288000" cy="2880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pPr algn="ctr"/>
            <a:endParaRPr lang="cs-CZ" sz="1200" dirty="0" smtClean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10"/>
          <p:cNvSpPr>
            <a:spLocks noChangeArrowheads="1"/>
          </p:cNvSpPr>
          <p:nvPr/>
        </p:nvSpPr>
        <p:spPr bwMode="auto">
          <a:xfrm>
            <a:off x="7812360" y="5090013"/>
            <a:ext cx="1008112" cy="27840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vynikající</a:t>
            </a:r>
            <a:endParaRPr lang="cs-CZ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ectangle 10"/>
          <p:cNvSpPr>
            <a:spLocks noChangeArrowheads="1"/>
          </p:cNvSpPr>
          <p:nvPr/>
        </p:nvSpPr>
        <p:spPr bwMode="auto">
          <a:xfrm>
            <a:off x="7464709" y="5085216"/>
            <a:ext cx="288000" cy="288000"/>
          </a:xfrm>
          <a:prstGeom prst="rect">
            <a:avLst/>
          </a:prstGeom>
          <a:solidFill>
            <a:srgbClr val="3366F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pPr algn="ctr"/>
            <a:endParaRPr lang="cs-CZ" sz="1200" dirty="0" smtClean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>
            <a:off x="4415595" y="5090013"/>
            <a:ext cx="936104" cy="27840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střední</a:t>
            </a:r>
            <a:endParaRPr lang="cs-CZ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Rectangle 10"/>
          <p:cNvSpPr>
            <a:spLocks noChangeArrowheads="1"/>
          </p:cNvSpPr>
          <p:nvPr/>
        </p:nvSpPr>
        <p:spPr bwMode="auto">
          <a:xfrm>
            <a:off x="6071779" y="5090013"/>
            <a:ext cx="936104" cy="27840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dobré</a:t>
            </a:r>
            <a:endParaRPr lang="cs-CZ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Rectangle 10"/>
          <p:cNvSpPr>
            <a:spLocks noChangeArrowheads="1"/>
          </p:cNvSpPr>
          <p:nvPr/>
        </p:nvSpPr>
        <p:spPr bwMode="auto">
          <a:xfrm>
            <a:off x="5724128" y="5085216"/>
            <a:ext cx="288000" cy="28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pPr algn="ctr"/>
            <a:endParaRPr lang="cs-CZ" sz="1200" dirty="0" smtClean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 Box 20"/>
          <p:cNvSpPr txBox="1">
            <a:spLocks noChangeArrowheads="1"/>
          </p:cNvSpPr>
          <p:nvPr/>
        </p:nvSpPr>
        <p:spPr bwMode="auto">
          <a:xfrm>
            <a:off x="7920756" y="251356"/>
            <a:ext cx="11877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i="0" dirty="0" smtClean="0">
                <a:latin typeface="Arial" pitchFamily="34" charset="0"/>
                <a:cs typeface="Arial" pitchFamily="34" charset="0"/>
              </a:rPr>
              <a:t>N = 180* </a:t>
            </a:r>
            <a:endParaRPr lang="cs-CZ" i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Rectangle 10"/>
          <p:cNvSpPr>
            <a:spLocks noChangeArrowheads="1"/>
          </p:cNvSpPr>
          <p:nvPr/>
        </p:nvSpPr>
        <p:spPr bwMode="auto">
          <a:xfrm>
            <a:off x="4067944" y="5085216"/>
            <a:ext cx="288000" cy="288000"/>
          </a:xfrm>
          <a:prstGeom prst="rect">
            <a:avLst/>
          </a:prstGeom>
          <a:solidFill>
            <a:srgbClr val="CCFFF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pPr algn="ctr"/>
            <a:endParaRPr lang="cs-CZ" sz="1200" dirty="0" smtClean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4632711"/>
              </p:ext>
            </p:extLst>
          </p:nvPr>
        </p:nvGraphicFramePr>
        <p:xfrm>
          <a:off x="250825" y="1316038"/>
          <a:ext cx="8235950" cy="340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815195" y="5090013"/>
            <a:ext cx="936104" cy="27840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špatné</a:t>
            </a:r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467544" y="5085216"/>
            <a:ext cx="288000" cy="28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pPr algn="ctr"/>
            <a:endParaRPr lang="cs-CZ" sz="1200" dirty="0" smtClean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4211960" y="1124744"/>
            <a:ext cx="13747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i="0" dirty="0">
                <a:latin typeface="Arial" pitchFamily="34" charset="0"/>
                <a:cs typeface="Arial" pitchFamily="34" charset="0"/>
              </a:rPr>
              <a:t>% 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pacientů</a:t>
            </a:r>
            <a:endParaRPr lang="cs-CZ" sz="1400" i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 Box 20"/>
          <p:cNvSpPr txBox="1">
            <a:spLocks noChangeArrowheads="1"/>
          </p:cNvSpPr>
          <p:nvPr/>
        </p:nvSpPr>
        <p:spPr bwMode="auto">
          <a:xfrm>
            <a:off x="323528" y="5528265"/>
            <a:ext cx="496855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200" i="0" dirty="0" smtClean="0">
                <a:latin typeface="Arial" pitchFamily="34" charset="0"/>
                <a:cs typeface="Arial" pitchFamily="34" charset="0"/>
              </a:rPr>
              <a:t>* u 10 pacientů není vyplněna</a:t>
            </a:r>
            <a:r>
              <a:rPr lang="cs-CZ" sz="1200" dirty="0" smtClean="0">
                <a:latin typeface="Arial" pitchFamily="34" charset="0"/>
                <a:cs typeface="Arial" pitchFamily="34" charset="0"/>
              </a:rPr>
              <a:t> denní frekvence měření glukometrem</a:t>
            </a:r>
            <a:r>
              <a:rPr lang="cs-CZ" sz="1200" i="0" dirty="0" smtClean="0">
                <a:latin typeface="Arial" pitchFamily="34" charset="0"/>
                <a:cs typeface="Arial" pitchFamily="34" charset="0"/>
              </a:rPr>
              <a:t> </a:t>
            </a:r>
            <a:endParaRPr lang="cs-CZ" sz="1200" i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Obdélník 25"/>
          <p:cNvSpPr/>
          <p:nvPr/>
        </p:nvSpPr>
        <p:spPr>
          <a:xfrm>
            <a:off x="107505" y="980728"/>
            <a:ext cx="17281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Denní frekvence </a:t>
            </a:r>
          </a:p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měření </a:t>
            </a:r>
            <a:r>
              <a:rPr lang="cs-CZ" sz="1600" dirty="0" err="1" smtClean="0">
                <a:latin typeface="Arial" pitchFamily="34" charset="0"/>
                <a:cs typeface="Arial" pitchFamily="34" charset="0"/>
              </a:rPr>
              <a:t>glukometrem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 </a:t>
            </a:r>
            <a:endParaRPr lang="cs-CZ" sz="1600" dirty="0"/>
          </a:p>
        </p:txBody>
      </p:sp>
      <p:sp>
        <p:nvSpPr>
          <p:cNvPr id="27" name="Obdélník 26"/>
          <p:cNvSpPr/>
          <p:nvPr/>
        </p:nvSpPr>
        <p:spPr>
          <a:xfrm>
            <a:off x="3272605" y="4674622"/>
            <a:ext cx="261161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1600" dirty="0" smtClean="0">
                <a:latin typeface="Arial" pitchFamily="34" charset="0"/>
                <a:cs typeface="Arial" pitchFamily="34" charset="0"/>
              </a:rPr>
              <a:t>Znalosti o léčbě inzulínem:</a:t>
            </a:r>
            <a:endParaRPr lang="cs-CZ" sz="1600" dirty="0"/>
          </a:p>
        </p:txBody>
      </p:sp>
      <p:sp>
        <p:nvSpPr>
          <p:cNvPr id="28" name="Text Box 13"/>
          <p:cNvSpPr txBox="1">
            <a:spLocks noChangeArrowheads="1"/>
          </p:cNvSpPr>
          <p:nvPr/>
        </p:nvSpPr>
        <p:spPr bwMode="auto">
          <a:xfrm>
            <a:off x="8243547" y="1844824"/>
            <a:ext cx="553654" cy="27918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eaLnBrk="0" hangingPunct="0">
              <a:spcBef>
                <a:spcPct val="10000"/>
              </a:spcBef>
            </a:pPr>
            <a:r>
              <a:rPr lang="cs-CZ" sz="1200" b="0" i="0" dirty="0" smtClean="0">
                <a:latin typeface="Arial" pitchFamily="34" charset="0"/>
                <a:cs typeface="Arial" pitchFamily="34" charset="0"/>
              </a:rPr>
              <a:t>N = 2</a:t>
            </a:r>
            <a:endParaRPr lang="cs-CZ" sz="1200" b="0" i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 Box 13"/>
          <p:cNvSpPr txBox="1">
            <a:spLocks noChangeArrowheads="1"/>
          </p:cNvSpPr>
          <p:nvPr/>
        </p:nvSpPr>
        <p:spPr bwMode="auto">
          <a:xfrm>
            <a:off x="8243547" y="2204864"/>
            <a:ext cx="553654" cy="27918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eaLnBrk="0" hangingPunct="0">
              <a:spcBef>
                <a:spcPct val="10000"/>
              </a:spcBef>
            </a:pPr>
            <a:r>
              <a:rPr lang="cs-CZ" sz="1200" b="0" i="0" dirty="0" smtClean="0">
                <a:latin typeface="Arial" pitchFamily="34" charset="0"/>
                <a:cs typeface="Arial" pitchFamily="34" charset="0"/>
              </a:rPr>
              <a:t>N = 9</a:t>
            </a:r>
            <a:endParaRPr lang="cs-CZ" sz="1200" b="0" i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 Box 13"/>
          <p:cNvSpPr txBox="1">
            <a:spLocks noChangeArrowheads="1"/>
          </p:cNvSpPr>
          <p:nvPr/>
        </p:nvSpPr>
        <p:spPr bwMode="auto">
          <a:xfrm>
            <a:off x="8244408" y="3653876"/>
            <a:ext cx="553654" cy="27918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eaLnBrk="0" hangingPunct="0">
              <a:spcBef>
                <a:spcPct val="10000"/>
              </a:spcBef>
            </a:pPr>
            <a:r>
              <a:rPr lang="cs-CZ" sz="1200" b="0" i="0" dirty="0" smtClean="0">
                <a:latin typeface="Arial" pitchFamily="34" charset="0"/>
                <a:cs typeface="Arial" pitchFamily="34" charset="0"/>
              </a:rPr>
              <a:t>N = 4</a:t>
            </a:r>
            <a:endParaRPr lang="cs-CZ" sz="1200" b="0" i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 Box 13"/>
          <p:cNvSpPr txBox="1">
            <a:spLocks noChangeArrowheads="1"/>
          </p:cNvSpPr>
          <p:nvPr/>
        </p:nvSpPr>
        <p:spPr bwMode="auto">
          <a:xfrm>
            <a:off x="8253866" y="3293836"/>
            <a:ext cx="638614" cy="27918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eaLnBrk="0" hangingPunct="0">
              <a:spcBef>
                <a:spcPct val="10000"/>
              </a:spcBef>
            </a:pPr>
            <a:r>
              <a:rPr lang="cs-CZ" sz="1200" b="0" i="0" dirty="0" smtClean="0">
                <a:latin typeface="Arial" pitchFamily="34" charset="0"/>
                <a:cs typeface="Arial" pitchFamily="34" charset="0"/>
              </a:rPr>
              <a:t>N = 48</a:t>
            </a:r>
            <a:endParaRPr lang="cs-CZ" sz="1200" b="0" i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 Box 13"/>
          <p:cNvSpPr txBox="1">
            <a:spLocks noChangeArrowheads="1"/>
          </p:cNvSpPr>
          <p:nvPr/>
        </p:nvSpPr>
        <p:spPr bwMode="auto">
          <a:xfrm>
            <a:off x="8243547" y="2564904"/>
            <a:ext cx="638614" cy="27918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eaLnBrk="0" hangingPunct="0">
              <a:spcBef>
                <a:spcPct val="10000"/>
              </a:spcBef>
            </a:pPr>
            <a:r>
              <a:rPr lang="cs-CZ" sz="1200" b="0" i="0" dirty="0" smtClean="0">
                <a:latin typeface="Arial" pitchFamily="34" charset="0"/>
                <a:cs typeface="Arial" pitchFamily="34" charset="0"/>
              </a:rPr>
              <a:t>N = 31</a:t>
            </a:r>
            <a:endParaRPr lang="cs-CZ" sz="1200" b="0" i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 Box 13"/>
          <p:cNvSpPr txBox="1">
            <a:spLocks noChangeArrowheads="1"/>
          </p:cNvSpPr>
          <p:nvPr/>
        </p:nvSpPr>
        <p:spPr bwMode="auto">
          <a:xfrm>
            <a:off x="8243547" y="2924944"/>
            <a:ext cx="638614" cy="27918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eaLnBrk="0" hangingPunct="0">
              <a:spcBef>
                <a:spcPct val="10000"/>
              </a:spcBef>
            </a:pPr>
            <a:r>
              <a:rPr lang="cs-CZ" sz="1200" b="0" i="0" dirty="0" smtClean="0">
                <a:latin typeface="Arial" pitchFamily="34" charset="0"/>
                <a:cs typeface="Arial" pitchFamily="34" charset="0"/>
              </a:rPr>
              <a:t>N = 76</a:t>
            </a:r>
            <a:endParaRPr lang="cs-CZ" sz="1200" b="0" i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Rectangle 10"/>
          <p:cNvSpPr>
            <a:spLocks noChangeArrowheads="1"/>
          </p:cNvSpPr>
          <p:nvPr/>
        </p:nvSpPr>
        <p:spPr bwMode="auto">
          <a:xfrm>
            <a:off x="467544" y="5832648"/>
            <a:ext cx="8280920" cy="69269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72000" tIns="72000" rIns="72000" bIns="72000" anchor="t"/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Z výsledků nelze určit jednoznačný vztah (trend) mezi denní frekvencí měření glukometrem a znalostí o léčbě inzulínem. </a:t>
            </a:r>
          </a:p>
        </p:txBody>
      </p:sp>
      <p:sp>
        <p:nvSpPr>
          <p:cNvPr id="35" name="Text Box 13"/>
          <p:cNvSpPr txBox="1">
            <a:spLocks noChangeArrowheads="1"/>
          </p:cNvSpPr>
          <p:nvPr/>
        </p:nvSpPr>
        <p:spPr bwMode="auto">
          <a:xfrm>
            <a:off x="8244408" y="4013916"/>
            <a:ext cx="553654" cy="27918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eaLnBrk="0" hangingPunct="0">
              <a:spcBef>
                <a:spcPct val="10000"/>
              </a:spcBef>
            </a:pPr>
            <a:r>
              <a:rPr lang="cs-CZ" sz="1200" b="0" i="0" dirty="0" smtClean="0">
                <a:latin typeface="Arial" pitchFamily="34" charset="0"/>
                <a:cs typeface="Arial" pitchFamily="34" charset="0"/>
              </a:rPr>
              <a:t>N = 8</a:t>
            </a:r>
            <a:endParaRPr lang="cs-CZ" sz="1200" b="0" i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 Box 13"/>
          <p:cNvSpPr txBox="1">
            <a:spLocks noChangeArrowheads="1"/>
          </p:cNvSpPr>
          <p:nvPr/>
        </p:nvSpPr>
        <p:spPr bwMode="auto">
          <a:xfrm>
            <a:off x="8244408" y="4373956"/>
            <a:ext cx="553654" cy="27918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eaLnBrk="0" hangingPunct="0">
              <a:spcBef>
                <a:spcPct val="10000"/>
              </a:spcBef>
            </a:pPr>
            <a:r>
              <a:rPr lang="cs-CZ" sz="1200" b="0" i="0" dirty="0" smtClean="0">
                <a:latin typeface="Arial" pitchFamily="34" charset="0"/>
                <a:cs typeface="Arial" pitchFamily="34" charset="0"/>
              </a:rPr>
              <a:t>N = 2</a:t>
            </a:r>
            <a:endParaRPr lang="cs-CZ" sz="1200" b="0" i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71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250825" y="115888"/>
            <a:ext cx="6409407" cy="5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Vztah četnosti kontroly malého glykemického profilu a znalostí o léčbě inzulínem (otázka 19 vs. 14)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9699940"/>
              </p:ext>
            </p:extLst>
          </p:nvPr>
        </p:nvGraphicFramePr>
        <p:xfrm>
          <a:off x="467545" y="1569070"/>
          <a:ext cx="7882706" cy="2889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Text Box 20"/>
          <p:cNvSpPr txBox="1">
            <a:spLocks noChangeArrowheads="1"/>
          </p:cNvSpPr>
          <p:nvPr/>
        </p:nvSpPr>
        <p:spPr bwMode="auto">
          <a:xfrm>
            <a:off x="7920756" y="251356"/>
            <a:ext cx="11877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i="0" dirty="0" smtClean="0">
                <a:latin typeface="Arial" pitchFamily="34" charset="0"/>
                <a:cs typeface="Arial" pitchFamily="34" charset="0"/>
              </a:rPr>
              <a:t>N = 190</a:t>
            </a:r>
            <a:endParaRPr lang="cs-CZ" i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8109850" y="2214434"/>
            <a:ext cx="638614" cy="27918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eaLnBrk="0" hangingPunct="0">
              <a:spcBef>
                <a:spcPct val="10000"/>
              </a:spcBef>
            </a:pPr>
            <a:r>
              <a:rPr lang="cs-CZ" sz="1200" b="0" i="0" dirty="0" smtClean="0">
                <a:latin typeface="Arial" pitchFamily="34" charset="0"/>
                <a:cs typeface="Arial" pitchFamily="34" charset="0"/>
              </a:rPr>
              <a:t>N = 15</a:t>
            </a:r>
            <a:endParaRPr lang="cs-CZ" sz="1200" b="0" i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 Box 13"/>
          <p:cNvSpPr txBox="1">
            <a:spLocks noChangeArrowheads="1"/>
          </p:cNvSpPr>
          <p:nvPr/>
        </p:nvSpPr>
        <p:spPr bwMode="auto">
          <a:xfrm>
            <a:off x="8100392" y="2807036"/>
            <a:ext cx="638614" cy="27918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eaLnBrk="0" hangingPunct="0">
              <a:spcBef>
                <a:spcPct val="10000"/>
              </a:spcBef>
            </a:pPr>
            <a:r>
              <a:rPr lang="cs-CZ" sz="1200" b="0" i="0" dirty="0" smtClean="0">
                <a:latin typeface="Arial" pitchFamily="34" charset="0"/>
                <a:cs typeface="Arial" pitchFamily="34" charset="0"/>
              </a:rPr>
              <a:t>N = 97</a:t>
            </a:r>
            <a:endParaRPr lang="cs-CZ" sz="1200" b="0" i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 Box 13"/>
          <p:cNvSpPr txBox="1">
            <a:spLocks noChangeArrowheads="1"/>
          </p:cNvSpPr>
          <p:nvPr/>
        </p:nvSpPr>
        <p:spPr bwMode="auto">
          <a:xfrm>
            <a:off x="8100392" y="3356992"/>
            <a:ext cx="638614" cy="27918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eaLnBrk="0" hangingPunct="0">
              <a:spcBef>
                <a:spcPct val="10000"/>
              </a:spcBef>
            </a:pPr>
            <a:r>
              <a:rPr lang="cs-CZ" sz="1200" b="0" i="0" dirty="0" smtClean="0">
                <a:latin typeface="Arial" pitchFamily="34" charset="0"/>
                <a:cs typeface="Arial" pitchFamily="34" charset="0"/>
              </a:rPr>
              <a:t>N = 36</a:t>
            </a:r>
            <a:endParaRPr lang="cs-CZ" sz="1200" b="0" i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10"/>
          <p:cNvSpPr>
            <a:spLocks noChangeArrowheads="1"/>
          </p:cNvSpPr>
          <p:nvPr/>
        </p:nvSpPr>
        <p:spPr bwMode="auto">
          <a:xfrm>
            <a:off x="2534374" y="5090013"/>
            <a:ext cx="1029514" cy="27840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omezené</a:t>
            </a:r>
          </a:p>
        </p:txBody>
      </p:sp>
      <p:sp>
        <p:nvSpPr>
          <p:cNvPr id="29" name="Rectangle 10"/>
          <p:cNvSpPr>
            <a:spLocks noChangeArrowheads="1"/>
          </p:cNvSpPr>
          <p:nvPr/>
        </p:nvSpPr>
        <p:spPr bwMode="auto">
          <a:xfrm>
            <a:off x="2186723" y="5085216"/>
            <a:ext cx="288000" cy="2880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pPr algn="ctr"/>
            <a:endParaRPr lang="cs-CZ" sz="1200" dirty="0" smtClean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7812360" y="5090013"/>
            <a:ext cx="1008112" cy="27840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vynikající</a:t>
            </a:r>
            <a:endParaRPr lang="cs-CZ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10"/>
          <p:cNvSpPr>
            <a:spLocks noChangeArrowheads="1"/>
          </p:cNvSpPr>
          <p:nvPr/>
        </p:nvSpPr>
        <p:spPr bwMode="auto">
          <a:xfrm>
            <a:off x="7464709" y="5085216"/>
            <a:ext cx="288000" cy="288000"/>
          </a:xfrm>
          <a:prstGeom prst="rect">
            <a:avLst/>
          </a:prstGeom>
          <a:solidFill>
            <a:srgbClr val="3366F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pPr algn="ctr"/>
            <a:endParaRPr lang="cs-CZ" sz="1200" dirty="0" smtClean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10"/>
          <p:cNvSpPr>
            <a:spLocks noChangeArrowheads="1"/>
          </p:cNvSpPr>
          <p:nvPr/>
        </p:nvSpPr>
        <p:spPr bwMode="auto">
          <a:xfrm>
            <a:off x="4415595" y="5090013"/>
            <a:ext cx="936104" cy="27840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střední</a:t>
            </a:r>
            <a:endParaRPr lang="cs-CZ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ectangle 10"/>
          <p:cNvSpPr>
            <a:spLocks noChangeArrowheads="1"/>
          </p:cNvSpPr>
          <p:nvPr/>
        </p:nvSpPr>
        <p:spPr bwMode="auto">
          <a:xfrm>
            <a:off x="6071779" y="5090013"/>
            <a:ext cx="936104" cy="27840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dobré</a:t>
            </a:r>
            <a:endParaRPr lang="cs-CZ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ectangle 10"/>
          <p:cNvSpPr>
            <a:spLocks noChangeArrowheads="1"/>
          </p:cNvSpPr>
          <p:nvPr/>
        </p:nvSpPr>
        <p:spPr bwMode="auto">
          <a:xfrm>
            <a:off x="5724128" y="5085216"/>
            <a:ext cx="288000" cy="28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pPr algn="ctr"/>
            <a:endParaRPr lang="cs-CZ" sz="1200" dirty="0" smtClean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Rectangle 10"/>
          <p:cNvSpPr>
            <a:spLocks noChangeArrowheads="1"/>
          </p:cNvSpPr>
          <p:nvPr/>
        </p:nvSpPr>
        <p:spPr bwMode="auto">
          <a:xfrm>
            <a:off x="4067944" y="5085216"/>
            <a:ext cx="288000" cy="288000"/>
          </a:xfrm>
          <a:prstGeom prst="rect">
            <a:avLst/>
          </a:prstGeom>
          <a:solidFill>
            <a:srgbClr val="CCFFF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pPr algn="ctr"/>
            <a:endParaRPr lang="cs-CZ" sz="1200" dirty="0" smtClean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815195" y="5090013"/>
            <a:ext cx="936104" cy="27840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špatné</a:t>
            </a:r>
          </a:p>
        </p:txBody>
      </p:sp>
      <p:sp>
        <p:nvSpPr>
          <p:cNvPr id="38" name="Rectangle 10"/>
          <p:cNvSpPr>
            <a:spLocks noChangeArrowheads="1"/>
          </p:cNvSpPr>
          <p:nvPr/>
        </p:nvSpPr>
        <p:spPr bwMode="auto">
          <a:xfrm>
            <a:off x="467544" y="5085216"/>
            <a:ext cx="288000" cy="28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pPr algn="ctr"/>
            <a:endParaRPr lang="cs-CZ" sz="1200" dirty="0" smtClean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Obdélník 38"/>
          <p:cNvSpPr/>
          <p:nvPr/>
        </p:nvSpPr>
        <p:spPr>
          <a:xfrm>
            <a:off x="3272605" y="4674622"/>
            <a:ext cx="261161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1600" dirty="0" smtClean="0">
                <a:latin typeface="Arial" pitchFamily="34" charset="0"/>
                <a:cs typeface="Arial" pitchFamily="34" charset="0"/>
              </a:rPr>
              <a:t>Znalosti o léčbě inzulínem:</a:t>
            </a:r>
            <a:endParaRPr lang="cs-CZ" sz="1600" dirty="0"/>
          </a:p>
        </p:txBody>
      </p:sp>
      <p:sp>
        <p:nvSpPr>
          <p:cNvPr id="40" name="Obdélník 39"/>
          <p:cNvSpPr/>
          <p:nvPr/>
        </p:nvSpPr>
        <p:spPr>
          <a:xfrm>
            <a:off x="35496" y="1124744"/>
            <a:ext cx="21602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Četnost kontroly malého glykemického profilu </a:t>
            </a:r>
            <a:endParaRPr lang="cs-CZ" sz="1600" dirty="0"/>
          </a:p>
        </p:txBody>
      </p:sp>
      <p:sp>
        <p:nvSpPr>
          <p:cNvPr id="41" name="Rectangle 7"/>
          <p:cNvSpPr>
            <a:spLocks noChangeArrowheads="1"/>
          </p:cNvSpPr>
          <p:nvPr/>
        </p:nvSpPr>
        <p:spPr bwMode="auto">
          <a:xfrm>
            <a:off x="4277345" y="1321023"/>
            <a:ext cx="13747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i="0" dirty="0">
                <a:latin typeface="Arial" pitchFamily="34" charset="0"/>
                <a:cs typeface="Arial" pitchFamily="34" charset="0"/>
              </a:rPr>
              <a:t>% 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pacientů</a:t>
            </a:r>
            <a:endParaRPr lang="cs-CZ" sz="1400" i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Rectangle 10"/>
          <p:cNvSpPr>
            <a:spLocks noChangeArrowheads="1"/>
          </p:cNvSpPr>
          <p:nvPr/>
        </p:nvSpPr>
        <p:spPr bwMode="auto">
          <a:xfrm>
            <a:off x="467544" y="5661248"/>
            <a:ext cx="8280920" cy="9087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72000" tIns="72000" rIns="72000" bIns="72000" anchor="t"/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Lepší úroveň znalostí o léčbě inzulínem uvádí pacienti, kteří provádí kontrolu malého glykemického profilu 3-4krát týdně. Nejhorší úroveň znalostí o léčbě inzulínem uvádí pacienti, kteří kontrolu malého glykemického profilu neprovádí.</a:t>
            </a:r>
          </a:p>
        </p:txBody>
      </p:sp>
      <p:sp>
        <p:nvSpPr>
          <p:cNvPr id="24" name="Text Box 13"/>
          <p:cNvSpPr txBox="1">
            <a:spLocks noChangeArrowheads="1"/>
          </p:cNvSpPr>
          <p:nvPr/>
        </p:nvSpPr>
        <p:spPr bwMode="auto">
          <a:xfrm>
            <a:off x="8100392" y="3933056"/>
            <a:ext cx="638614" cy="27918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eaLnBrk="0" hangingPunct="0">
              <a:spcBef>
                <a:spcPct val="10000"/>
              </a:spcBef>
            </a:pPr>
            <a:r>
              <a:rPr lang="cs-CZ" sz="1200" b="0" i="0" dirty="0" smtClean="0">
                <a:latin typeface="Arial" pitchFamily="34" charset="0"/>
                <a:cs typeface="Arial" pitchFamily="34" charset="0"/>
              </a:rPr>
              <a:t>N = 42</a:t>
            </a:r>
            <a:endParaRPr lang="cs-CZ" sz="1200" b="0" i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09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250825" y="115888"/>
            <a:ext cx="6121375" cy="5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Vztah četnosti kontroly velkého glykemického profilu a znalostí o léčbě inzulínem (otázka 19 vs. 17)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337743"/>
              </p:ext>
            </p:extLst>
          </p:nvPr>
        </p:nvGraphicFramePr>
        <p:xfrm>
          <a:off x="467544" y="1460550"/>
          <a:ext cx="7685261" cy="2916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2534374" y="4852503"/>
            <a:ext cx="1029514" cy="27840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omezené</a:t>
            </a:r>
          </a:p>
        </p:txBody>
      </p:sp>
      <p:sp>
        <p:nvSpPr>
          <p:cNvPr id="18" name="Rectangle 10"/>
          <p:cNvSpPr>
            <a:spLocks noChangeArrowheads="1"/>
          </p:cNvSpPr>
          <p:nvPr/>
        </p:nvSpPr>
        <p:spPr bwMode="auto">
          <a:xfrm>
            <a:off x="2186723" y="4847706"/>
            <a:ext cx="288000" cy="2880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pPr algn="ctr"/>
            <a:endParaRPr lang="cs-CZ" sz="1200" dirty="0" smtClean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0"/>
          <p:cNvSpPr>
            <a:spLocks noChangeArrowheads="1"/>
          </p:cNvSpPr>
          <p:nvPr/>
        </p:nvSpPr>
        <p:spPr bwMode="auto">
          <a:xfrm>
            <a:off x="7812360" y="4852503"/>
            <a:ext cx="1008112" cy="27840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vynikající</a:t>
            </a:r>
            <a:endParaRPr lang="cs-CZ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10"/>
          <p:cNvSpPr>
            <a:spLocks noChangeArrowheads="1"/>
          </p:cNvSpPr>
          <p:nvPr/>
        </p:nvSpPr>
        <p:spPr bwMode="auto">
          <a:xfrm>
            <a:off x="7464709" y="4847706"/>
            <a:ext cx="288000" cy="288000"/>
          </a:xfrm>
          <a:prstGeom prst="rect">
            <a:avLst/>
          </a:prstGeom>
          <a:solidFill>
            <a:srgbClr val="3366F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pPr algn="ctr"/>
            <a:endParaRPr lang="cs-CZ" sz="1200" dirty="0" smtClean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10"/>
          <p:cNvSpPr>
            <a:spLocks noChangeArrowheads="1"/>
          </p:cNvSpPr>
          <p:nvPr/>
        </p:nvSpPr>
        <p:spPr bwMode="auto">
          <a:xfrm>
            <a:off x="4415595" y="4852503"/>
            <a:ext cx="936104" cy="27840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střední</a:t>
            </a:r>
            <a:endParaRPr lang="cs-CZ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10"/>
          <p:cNvSpPr>
            <a:spLocks noChangeArrowheads="1"/>
          </p:cNvSpPr>
          <p:nvPr/>
        </p:nvSpPr>
        <p:spPr bwMode="auto">
          <a:xfrm>
            <a:off x="6071779" y="4852503"/>
            <a:ext cx="936104" cy="27840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dobré</a:t>
            </a:r>
            <a:endParaRPr lang="cs-CZ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5724128" y="4847706"/>
            <a:ext cx="288000" cy="28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pPr algn="ctr"/>
            <a:endParaRPr lang="cs-CZ" sz="1200" dirty="0" smtClean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10"/>
          <p:cNvSpPr>
            <a:spLocks noChangeArrowheads="1"/>
          </p:cNvSpPr>
          <p:nvPr/>
        </p:nvSpPr>
        <p:spPr bwMode="auto">
          <a:xfrm>
            <a:off x="4067944" y="4847706"/>
            <a:ext cx="288000" cy="288000"/>
          </a:xfrm>
          <a:prstGeom prst="rect">
            <a:avLst/>
          </a:prstGeom>
          <a:solidFill>
            <a:srgbClr val="CCFFF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pPr algn="ctr"/>
            <a:endParaRPr lang="cs-CZ" sz="1200" dirty="0" smtClean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10"/>
          <p:cNvSpPr>
            <a:spLocks noChangeArrowheads="1"/>
          </p:cNvSpPr>
          <p:nvPr/>
        </p:nvSpPr>
        <p:spPr bwMode="auto">
          <a:xfrm>
            <a:off x="815195" y="4852503"/>
            <a:ext cx="936104" cy="27840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špatné</a:t>
            </a:r>
          </a:p>
        </p:txBody>
      </p:sp>
      <p:sp>
        <p:nvSpPr>
          <p:cNvPr id="33" name="Rectangle 10"/>
          <p:cNvSpPr>
            <a:spLocks noChangeArrowheads="1"/>
          </p:cNvSpPr>
          <p:nvPr/>
        </p:nvSpPr>
        <p:spPr bwMode="auto">
          <a:xfrm>
            <a:off x="467544" y="4847706"/>
            <a:ext cx="288000" cy="28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pPr algn="ctr"/>
            <a:endParaRPr lang="cs-CZ" sz="1200" dirty="0" smtClean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Obdélník 33"/>
          <p:cNvSpPr/>
          <p:nvPr/>
        </p:nvSpPr>
        <p:spPr>
          <a:xfrm>
            <a:off x="3272605" y="4437112"/>
            <a:ext cx="261161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1600" dirty="0" smtClean="0">
                <a:latin typeface="Arial" pitchFamily="34" charset="0"/>
                <a:cs typeface="Arial" pitchFamily="34" charset="0"/>
              </a:rPr>
              <a:t>Znalosti o léčbě inzulínem:</a:t>
            </a:r>
            <a:endParaRPr lang="cs-CZ" sz="1600" dirty="0"/>
          </a:p>
        </p:txBody>
      </p:sp>
      <p:sp>
        <p:nvSpPr>
          <p:cNvPr id="36" name="Text Box 20"/>
          <p:cNvSpPr txBox="1">
            <a:spLocks noChangeArrowheads="1"/>
          </p:cNvSpPr>
          <p:nvPr/>
        </p:nvSpPr>
        <p:spPr bwMode="auto">
          <a:xfrm>
            <a:off x="7920756" y="251356"/>
            <a:ext cx="11877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i="0" dirty="0" smtClean="0">
                <a:latin typeface="Arial" pitchFamily="34" charset="0"/>
                <a:cs typeface="Arial" pitchFamily="34" charset="0"/>
              </a:rPr>
              <a:t>N = 186*</a:t>
            </a:r>
            <a:endParaRPr lang="cs-CZ" i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Obdélník 36"/>
          <p:cNvSpPr/>
          <p:nvPr/>
        </p:nvSpPr>
        <p:spPr>
          <a:xfrm>
            <a:off x="35496" y="1124744"/>
            <a:ext cx="21602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Četnost kontroly velkého glykemického profilu </a:t>
            </a:r>
            <a:endParaRPr lang="cs-CZ" sz="1600" dirty="0"/>
          </a:p>
        </p:txBody>
      </p:sp>
      <p:sp>
        <p:nvSpPr>
          <p:cNvPr id="41" name="Rectangle 7"/>
          <p:cNvSpPr>
            <a:spLocks noChangeArrowheads="1"/>
          </p:cNvSpPr>
          <p:nvPr/>
        </p:nvSpPr>
        <p:spPr bwMode="auto">
          <a:xfrm>
            <a:off x="4349353" y="1196752"/>
            <a:ext cx="13747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i="0" dirty="0">
                <a:latin typeface="Arial" pitchFamily="34" charset="0"/>
                <a:cs typeface="Arial" pitchFamily="34" charset="0"/>
              </a:rPr>
              <a:t>% 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pacientů</a:t>
            </a:r>
            <a:endParaRPr lang="cs-CZ" sz="1400" i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 Box 13"/>
          <p:cNvSpPr txBox="1">
            <a:spLocks noChangeArrowheads="1"/>
          </p:cNvSpPr>
          <p:nvPr/>
        </p:nvSpPr>
        <p:spPr bwMode="auto">
          <a:xfrm>
            <a:off x="8028384" y="2060848"/>
            <a:ext cx="638614" cy="27918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eaLnBrk="0" hangingPunct="0">
              <a:spcBef>
                <a:spcPct val="10000"/>
              </a:spcBef>
            </a:pPr>
            <a:r>
              <a:rPr lang="cs-CZ" sz="1200" b="0" i="0" dirty="0" smtClean="0">
                <a:latin typeface="Arial" pitchFamily="34" charset="0"/>
                <a:cs typeface="Arial" pitchFamily="34" charset="0"/>
              </a:rPr>
              <a:t>N = 49</a:t>
            </a:r>
            <a:endParaRPr lang="cs-CZ" sz="1200" b="0" i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 Box 13"/>
          <p:cNvSpPr txBox="1">
            <a:spLocks noChangeArrowheads="1"/>
          </p:cNvSpPr>
          <p:nvPr/>
        </p:nvSpPr>
        <p:spPr bwMode="auto">
          <a:xfrm>
            <a:off x="8028384" y="2651390"/>
            <a:ext cx="638614" cy="27918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eaLnBrk="0" hangingPunct="0">
              <a:spcBef>
                <a:spcPct val="10000"/>
              </a:spcBef>
            </a:pPr>
            <a:r>
              <a:rPr lang="cs-CZ" sz="1200" b="0" i="0" dirty="0" smtClean="0">
                <a:latin typeface="Arial" pitchFamily="34" charset="0"/>
                <a:cs typeface="Arial" pitchFamily="34" charset="0"/>
              </a:rPr>
              <a:t>N = 94</a:t>
            </a:r>
            <a:endParaRPr lang="cs-CZ" sz="1200" b="0" i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 Box 13"/>
          <p:cNvSpPr txBox="1">
            <a:spLocks noChangeArrowheads="1"/>
          </p:cNvSpPr>
          <p:nvPr/>
        </p:nvSpPr>
        <p:spPr bwMode="auto">
          <a:xfrm>
            <a:off x="8028384" y="3832473"/>
            <a:ext cx="638614" cy="27918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eaLnBrk="0" hangingPunct="0">
              <a:spcBef>
                <a:spcPct val="10000"/>
              </a:spcBef>
            </a:pPr>
            <a:r>
              <a:rPr lang="cs-CZ" sz="1200" b="0" i="0" dirty="0" smtClean="0">
                <a:latin typeface="Arial" pitchFamily="34" charset="0"/>
                <a:cs typeface="Arial" pitchFamily="34" charset="0"/>
              </a:rPr>
              <a:t>N = 34</a:t>
            </a:r>
            <a:endParaRPr lang="cs-CZ" sz="1200" b="0" i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 Box 13"/>
          <p:cNvSpPr txBox="1">
            <a:spLocks noChangeArrowheads="1"/>
          </p:cNvSpPr>
          <p:nvPr/>
        </p:nvSpPr>
        <p:spPr bwMode="auto">
          <a:xfrm>
            <a:off x="8028384" y="3241932"/>
            <a:ext cx="553654" cy="27918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eaLnBrk="0" hangingPunct="0">
              <a:spcBef>
                <a:spcPct val="10000"/>
              </a:spcBef>
            </a:pPr>
            <a:r>
              <a:rPr lang="cs-CZ" sz="1200" b="0" i="0" dirty="0" smtClean="0">
                <a:latin typeface="Arial" pitchFamily="34" charset="0"/>
                <a:cs typeface="Arial" pitchFamily="34" charset="0"/>
              </a:rPr>
              <a:t>N = </a:t>
            </a:r>
            <a:r>
              <a:rPr lang="cs-CZ" sz="1200" dirty="0" smtClean="0">
                <a:latin typeface="Arial" pitchFamily="34" charset="0"/>
                <a:cs typeface="Arial" pitchFamily="34" charset="0"/>
              </a:rPr>
              <a:t>9</a:t>
            </a:r>
            <a:endParaRPr lang="cs-CZ" sz="1200" b="0" i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Rectangle 10"/>
          <p:cNvSpPr>
            <a:spLocks noChangeArrowheads="1"/>
          </p:cNvSpPr>
          <p:nvPr/>
        </p:nvSpPr>
        <p:spPr bwMode="auto">
          <a:xfrm>
            <a:off x="467544" y="5661248"/>
            <a:ext cx="8280920" cy="9087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72000" tIns="72000" rIns="72000" bIns="72000" anchor="t"/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Pacienti udávající vyšší četnost provádění velkého glykemického profilu (1-2krát týdně oproti 1-2krát měsíčně) zároveň uvádí i lepší znalosti o léčbě inzulínem. Zbylé dvě kategorie uvedlo vyšší množství pacientů s horší znalostí o léčbě inzulínem.</a:t>
            </a:r>
          </a:p>
        </p:txBody>
      </p:sp>
      <p:sp>
        <p:nvSpPr>
          <p:cNvPr id="25" name="Text Box 20"/>
          <p:cNvSpPr txBox="1">
            <a:spLocks noChangeArrowheads="1"/>
          </p:cNvSpPr>
          <p:nvPr/>
        </p:nvSpPr>
        <p:spPr bwMode="auto">
          <a:xfrm>
            <a:off x="323527" y="5373216"/>
            <a:ext cx="742918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200" i="0" dirty="0" smtClean="0">
                <a:latin typeface="Arial" pitchFamily="34" charset="0"/>
                <a:cs typeface="Arial" pitchFamily="34" charset="0"/>
              </a:rPr>
              <a:t>* u 4 pacientů není vyplněna</a:t>
            </a:r>
            <a:r>
              <a:rPr lang="cs-CZ" sz="1200" dirty="0" smtClean="0">
                <a:latin typeface="Arial" pitchFamily="34" charset="0"/>
                <a:cs typeface="Arial" pitchFamily="34" charset="0"/>
              </a:rPr>
              <a:t> denní frekvence měření velkého glykemického profilu dle struktury dotazníku</a:t>
            </a:r>
            <a:r>
              <a:rPr lang="cs-CZ" sz="1200" i="0" dirty="0" smtClean="0">
                <a:latin typeface="Arial" pitchFamily="34" charset="0"/>
                <a:cs typeface="Arial" pitchFamily="34" charset="0"/>
              </a:rPr>
              <a:t> </a:t>
            </a:r>
            <a:endParaRPr lang="cs-CZ" sz="1200" i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22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144373" y="142391"/>
            <a:ext cx="6155820" cy="5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Vztah vedení diabetického deníčku a znalostí o léčbě inzulínem (otázka 19 vs. 18)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9321600"/>
              </p:ext>
            </p:extLst>
          </p:nvPr>
        </p:nvGraphicFramePr>
        <p:xfrm>
          <a:off x="467545" y="1632477"/>
          <a:ext cx="7294016" cy="2537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6" name="Text Box 20"/>
          <p:cNvSpPr txBox="1">
            <a:spLocks noChangeArrowheads="1"/>
          </p:cNvSpPr>
          <p:nvPr/>
        </p:nvSpPr>
        <p:spPr bwMode="auto">
          <a:xfrm>
            <a:off x="7920756" y="251356"/>
            <a:ext cx="11877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i="0" dirty="0" smtClean="0">
                <a:latin typeface="Arial" pitchFamily="34" charset="0"/>
                <a:cs typeface="Arial" pitchFamily="34" charset="0"/>
              </a:rPr>
              <a:t>N = 188*</a:t>
            </a:r>
            <a:endParaRPr lang="cs-CZ" i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7"/>
          <p:cNvSpPr>
            <a:spLocks noChangeArrowheads="1"/>
          </p:cNvSpPr>
          <p:nvPr/>
        </p:nvSpPr>
        <p:spPr bwMode="auto">
          <a:xfrm>
            <a:off x="3923928" y="1393031"/>
            <a:ext cx="13747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i="0" dirty="0">
                <a:latin typeface="Arial" pitchFamily="34" charset="0"/>
                <a:cs typeface="Arial" pitchFamily="34" charset="0"/>
              </a:rPr>
              <a:t>% 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pacientů</a:t>
            </a:r>
            <a:endParaRPr lang="cs-CZ" sz="1400" i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10"/>
          <p:cNvSpPr>
            <a:spLocks noChangeArrowheads="1"/>
          </p:cNvSpPr>
          <p:nvPr/>
        </p:nvSpPr>
        <p:spPr bwMode="auto">
          <a:xfrm>
            <a:off x="2534374" y="4780495"/>
            <a:ext cx="1029514" cy="27840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omezené</a:t>
            </a:r>
          </a:p>
        </p:txBody>
      </p:sp>
      <p:sp>
        <p:nvSpPr>
          <p:cNvPr id="29" name="Rectangle 10"/>
          <p:cNvSpPr>
            <a:spLocks noChangeArrowheads="1"/>
          </p:cNvSpPr>
          <p:nvPr/>
        </p:nvSpPr>
        <p:spPr bwMode="auto">
          <a:xfrm>
            <a:off x="2186723" y="4775698"/>
            <a:ext cx="288000" cy="2880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pPr algn="ctr"/>
            <a:endParaRPr lang="cs-CZ" sz="1200" dirty="0" smtClean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7812360" y="4780495"/>
            <a:ext cx="1008112" cy="27840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vynikající</a:t>
            </a:r>
            <a:endParaRPr lang="cs-CZ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10"/>
          <p:cNvSpPr>
            <a:spLocks noChangeArrowheads="1"/>
          </p:cNvSpPr>
          <p:nvPr/>
        </p:nvSpPr>
        <p:spPr bwMode="auto">
          <a:xfrm>
            <a:off x="7464709" y="4775698"/>
            <a:ext cx="288000" cy="288000"/>
          </a:xfrm>
          <a:prstGeom prst="rect">
            <a:avLst/>
          </a:prstGeom>
          <a:solidFill>
            <a:srgbClr val="3366F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pPr algn="ctr"/>
            <a:endParaRPr lang="cs-CZ" sz="1200" dirty="0" smtClean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10"/>
          <p:cNvSpPr>
            <a:spLocks noChangeArrowheads="1"/>
          </p:cNvSpPr>
          <p:nvPr/>
        </p:nvSpPr>
        <p:spPr bwMode="auto">
          <a:xfrm>
            <a:off x="4415595" y="4780495"/>
            <a:ext cx="936104" cy="27840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střední</a:t>
            </a:r>
            <a:endParaRPr lang="cs-CZ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ectangle 10"/>
          <p:cNvSpPr>
            <a:spLocks noChangeArrowheads="1"/>
          </p:cNvSpPr>
          <p:nvPr/>
        </p:nvSpPr>
        <p:spPr bwMode="auto">
          <a:xfrm>
            <a:off x="6071779" y="4780495"/>
            <a:ext cx="936104" cy="27840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dobré</a:t>
            </a:r>
            <a:endParaRPr lang="cs-CZ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ectangle 10"/>
          <p:cNvSpPr>
            <a:spLocks noChangeArrowheads="1"/>
          </p:cNvSpPr>
          <p:nvPr/>
        </p:nvSpPr>
        <p:spPr bwMode="auto">
          <a:xfrm>
            <a:off x="5724128" y="4775698"/>
            <a:ext cx="288000" cy="28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pPr algn="ctr"/>
            <a:endParaRPr lang="cs-CZ" sz="1200" dirty="0" smtClean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Rectangle 10"/>
          <p:cNvSpPr>
            <a:spLocks noChangeArrowheads="1"/>
          </p:cNvSpPr>
          <p:nvPr/>
        </p:nvSpPr>
        <p:spPr bwMode="auto">
          <a:xfrm>
            <a:off x="4067944" y="4775698"/>
            <a:ext cx="288000" cy="288000"/>
          </a:xfrm>
          <a:prstGeom prst="rect">
            <a:avLst/>
          </a:prstGeom>
          <a:solidFill>
            <a:srgbClr val="CCFFF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pPr algn="ctr"/>
            <a:endParaRPr lang="cs-CZ" sz="1200" dirty="0" smtClean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815195" y="4780495"/>
            <a:ext cx="936104" cy="27840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špatné</a:t>
            </a:r>
          </a:p>
        </p:txBody>
      </p:sp>
      <p:sp>
        <p:nvSpPr>
          <p:cNvPr id="38" name="Rectangle 10"/>
          <p:cNvSpPr>
            <a:spLocks noChangeArrowheads="1"/>
          </p:cNvSpPr>
          <p:nvPr/>
        </p:nvSpPr>
        <p:spPr bwMode="auto">
          <a:xfrm>
            <a:off x="467544" y="4775698"/>
            <a:ext cx="288000" cy="28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pPr algn="ctr"/>
            <a:endParaRPr lang="cs-CZ" sz="1200" dirty="0" smtClean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Obdélník 38"/>
          <p:cNvSpPr/>
          <p:nvPr/>
        </p:nvSpPr>
        <p:spPr>
          <a:xfrm>
            <a:off x="3272605" y="4365104"/>
            <a:ext cx="261161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1600" dirty="0" smtClean="0">
                <a:latin typeface="Arial" pitchFamily="34" charset="0"/>
                <a:cs typeface="Arial" pitchFamily="34" charset="0"/>
              </a:rPr>
              <a:t>Znalosti o léčbě inzulínem:</a:t>
            </a:r>
            <a:endParaRPr lang="cs-CZ" sz="1600" dirty="0"/>
          </a:p>
        </p:txBody>
      </p:sp>
      <p:sp>
        <p:nvSpPr>
          <p:cNvPr id="40" name="Text Box 13"/>
          <p:cNvSpPr txBox="1">
            <a:spLocks noChangeArrowheads="1"/>
          </p:cNvSpPr>
          <p:nvPr/>
        </p:nvSpPr>
        <p:spPr bwMode="auto">
          <a:xfrm>
            <a:off x="7740352" y="2478185"/>
            <a:ext cx="723573" cy="27918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eaLnBrk="0" hangingPunct="0">
              <a:spcBef>
                <a:spcPct val="10000"/>
              </a:spcBef>
            </a:pPr>
            <a:r>
              <a:rPr lang="cs-CZ" sz="1200" b="0" i="0" dirty="0" smtClean="0">
                <a:latin typeface="Arial" pitchFamily="34" charset="0"/>
                <a:cs typeface="Arial" pitchFamily="34" charset="0"/>
              </a:rPr>
              <a:t>N = 175</a:t>
            </a:r>
            <a:endParaRPr lang="cs-CZ" sz="1200" b="0" i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 Box 13"/>
          <p:cNvSpPr txBox="1">
            <a:spLocks noChangeArrowheads="1"/>
          </p:cNvSpPr>
          <p:nvPr/>
        </p:nvSpPr>
        <p:spPr bwMode="auto">
          <a:xfrm>
            <a:off x="7740352" y="3437852"/>
            <a:ext cx="638614" cy="27918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eaLnBrk="0" hangingPunct="0">
              <a:spcBef>
                <a:spcPct val="10000"/>
              </a:spcBef>
            </a:pPr>
            <a:r>
              <a:rPr lang="cs-CZ" sz="1200" b="0" i="0" dirty="0" smtClean="0">
                <a:latin typeface="Arial" pitchFamily="34" charset="0"/>
                <a:cs typeface="Arial" pitchFamily="34" charset="0"/>
              </a:rPr>
              <a:t>N = 13</a:t>
            </a:r>
            <a:endParaRPr lang="cs-CZ" sz="1200" b="0" i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Obdélník 41"/>
          <p:cNvSpPr/>
          <p:nvPr/>
        </p:nvSpPr>
        <p:spPr>
          <a:xfrm>
            <a:off x="35496" y="1332057"/>
            <a:ext cx="21602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Vedení diabetického deníčku</a:t>
            </a:r>
            <a:endParaRPr lang="cs-CZ" sz="1600" dirty="0"/>
          </a:p>
        </p:txBody>
      </p:sp>
      <p:sp>
        <p:nvSpPr>
          <p:cNvPr id="43" name="Rectangle 10"/>
          <p:cNvSpPr>
            <a:spLocks noChangeArrowheads="1"/>
          </p:cNvSpPr>
          <p:nvPr/>
        </p:nvSpPr>
        <p:spPr bwMode="auto">
          <a:xfrm>
            <a:off x="467544" y="5661248"/>
            <a:ext cx="8280920" cy="9087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72000" tIns="72000" rIns="72000" bIns="72000" anchor="t"/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Vyšší procentuální zastoupení lepších kategorií znalosti o léčbě inzulínem u skupiny pacientů, která si nevede diabetický deníček, může být ovlivněno malým počtem těchto pacientů. Tyto výsledky jsou tudíž zatíženy variabilitou.</a:t>
            </a:r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323527" y="5373216"/>
            <a:ext cx="668435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200" i="0" dirty="0" smtClean="0">
                <a:latin typeface="Arial" pitchFamily="34" charset="0"/>
                <a:cs typeface="Arial" pitchFamily="34" charset="0"/>
              </a:rPr>
              <a:t>* u 2 pacientů není vyplněna</a:t>
            </a:r>
            <a:r>
              <a:rPr lang="cs-CZ" sz="1200" dirty="0" smtClean="0">
                <a:latin typeface="Arial" pitchFamily="34" charset="0"/>
                <a:cs typeface="Arial" pitchFamily="34" charset="0"/>
              </a:rPr>
              <a:t> informace o vedení diabetického deníčku.</a:t>
            </a:r>
            <a:r>
              <a:rPr lang="cs-CZ" sz="1200" i="0" dirty="0" smtClean="0">
                <a:latin typeface="Arial" pitchFamily="34" charset="0"/>
                <a:cs typeface="Arial" pitchFamily="34" charset="0"/>
              </a:rPr>
              <a:t> </a:t>
            </a:r>
            <a:endParaRPr lang="cs-CZ" sz="1200" i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93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54375" y="142391"/>
            <a:ext cx="8353623" cy="5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Pacienti zařazení do analýzy studie ROZETA</a:t>
            </a: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2584351" y="1556792"/>
            <a:ext cx="2736304" cy="720080"/>
          </a:xfrm>
          <a:prstGeom prst="rect">
            <a:avLst/>
          </a:prstGeom>
          <a:noFill/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Celkem vyplněných dotazníků </a:t>
            </a:r>
          </a:p>
          <a:p>
            <a:pPr algn="ctr"/>
            <a:r>
              <a:rPr lang="cs-CZ" sz="1400" b="1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N=191</a:t>
            </a:r>
          </a:p>
        </p:txBody>
      </p:sp>
      <p:cxnSp>
        <p:nvCxnSpPr>
          <p:cNvPr id="14" name="Přímá spojovací šipka 13"/>
          <p:cNvCxnSpPr>
            <a:stCxn id="12" idx="2"/>
            <a:endCxn id="17" idx="0"/>
          </p:cNvCxnSpPr>
          <p:nvPr/>
        </p:nvCxnSpPr>
        <p:spPr>
          <a:xfrm>
            <a:off x="3952503" y="2276872"/>
            <a:ext cx="0" cy="194421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bdélník 16"/>
          <p:cNvSpPr/>
          <p:nvPr/>
        </p:nvSpPr>
        <p:spPr>
          <a:xfrm>
            <a:off x="2584351" y="4221088"/>
            <a:ext cx="2736304" cy="720080"/>
          </a:xfrm>
          <a:prstGeom prst="rect">
            <a:avLst/>
          </a:prstGeom>
          <a:noFill/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Počet dotazníků zařazených do analýzy</a:t>
            </a:r>
          </a:p>
          <a:p>
            <a:pPr algn="ctr"/>
            <a:r>
              <a:rPr lang="cs-CZ" sz="1400" b="1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N=190</a:t>
            </a:r>
          </a:p>
        </p:txBody>
      </p:sp>
      <p:sp>
        <p:nvSpPr>
          <p:cNvPr id="20" name="Obdélník 19"/>
          <p:cNvSpPr/>
          <p:nvPr/>
        </p:nvSpPr>
        <p:spPr>
          <a:xfrm>
            <a:off x="5292080" y="2852936"/>
            <a:ext cx="2736304" cy="720080"/>
          </a:xfrm>
          <a:prstGeom prst="rect">
            <a:avLst/>
          </a:prstGeom>
          <a:noFill/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Nečitelný dotazník (otázka 19)</a:t>
            </a:r>
          </a:p>
          <a:p>
            <a:pPr algn="ctr"/>
            <a:r>
              <a:rPr lang="cs-CZ" sz="1400" b="1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N=1</a:t>
            </a:r>
          </a:p>
        </p:txBody>
      </p:sp>
      <p:cxnSp>
        <p:nvCxnSpPr>
          <p:cNvPr id="21" name="Tvar 20"/>
          <p:cNvCxnSpPr>
            <a:stCxn id="12" idx="2"/>
            <a:endCxn id="20" idx="1"/>
          </p:cNvCxnSpPr>
          <p:nvPr/>
        </p:nvCxnSpPr>
        <p:spPr>
          <a:xfrm rot="16200000" flipH="1">
            <a:off x="4154239" y="2075135"/>
            <a:ext cx="936104" cy="1339577"/>
          </a:xfrm>
          <a:prstGeom prst="bentConnector2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86192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144373" y="142391"/>
            <a:ext cx="5363732" cy="5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Vztah změny místa vpichu při aplikaci inzulínu a znalostí o léčbě inzulínem (otázka 19 vs. 2)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Objek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8368323"/>
              </p:ext>
            </p:extLst>
          </p:nvPr>
        </p:nvGraphicFramePr>
        <p:xfrm>
          <a:off x="467544" y="1751608"/>
          <a:ext cx="7396161" cy="2537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6" name="Text Box 20"/>
          <p:cNvSpPr txBox="1">
            <a:spLocks noChangeArrowheads="1"/>
          </p:cNvSpPr>
          <p:nvPr/>
        </p:nvSpPr>
        <p:spPr bwMode="auto">
          <a:xfrm>
            <a:off x="7920756" y="251356"/>
            <a:ext cx="11877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i="0" dirty="0" smtClean="0">
                <a:latin typeface="Arial" pitchFamily="34" charset="0"/>
                <a:cs typeface="Arial" pitchFamily="34" charset="0"/>
              </a:rPr>
              <a:t>N = 187*</a:t>
            </a:r>
            <a:endParaRPr lang="cs-CZ" i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Obdélník 27"/>
          <p:cNvSpPr/>
          <p:nvPr/>
        </p:nvSpPr>
        <p:spPr>
          <a:xfrm>
            <a:off x="35496" y="1332057"/>
            <a:ext cx="21602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Změna místa vpichu při aplikaci inzulínu</a:t>
            </a:r>
            <a:endParaRPr lang="cs-CZ" sz="1600" dirty="0"/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3923928" y="1393031"/>
            <a:ext cx="13747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i="0" dirty="0">
                <a:latin typeface="Arial" pitchFamily="34" charset="0"/>
                <a:cs typeface="Arial" pitchFamily="34" charset="0"/>
              </a:rPr>
              <a:t>% 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pacientů</a:t>
            </a:r>
            <a:endParaRPr lang="cs-CZ" sz="1400" i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2534374" y="5090013"/>
            <a:ext cx="1029514" cy="27840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omezené</a:t>
            </a:r>
          </a:p>
        </p:txBody>
      </p:sp>
      <p:sp>
        <p:nvSpPr>
          <p:cNvPr id="31" name="Rectangle 10"/>
          <p:cNvSpPr>
            <a:spLocks noChangeArrowheads="1"/>
          </p:cNvSpPr>
          <p:nvPr/>
        </p:nvSpPr>
        <p:spPr bwMode="auto">
          <a:xfrm>
            <a:off x="2186723" y="5085216"/>
            <a:ext cx="288000" cy="2880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pPr algn="ctr"/>
            <a:endParaRPr lang="cs-CZ" sz="1200" dirty="0" smtClean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10"/>
          <p:cNvSpPr>
            <a:spLocks noChangeArrowheads="1"/>
          </p:cNvSpPr>
          <p:nvPr/>
        </p:nvSpPr>
        <p:spPr bwMode="auto">
          <a:xfrm>
            <a:off x="7812360" y="5090013"/>
            <a:ext cx="1008112" cy="27840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vynikající</a:t>
            </a:r>
            <a:endParaRPr lang="cs-CZ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ectangle 10"/>
          <p:cNvSpPr>
            <a:spLocks noChangeArrowheads="1"/>
          </p:cNvSpPr>
          <p:nvPr/>
        </p:nvSpPr>
        <p:spPr bwMode="auto">
          <a:xfrm>
            <a:off x="7464709" y="5085216"/>
            <a:ext cx="288000" cy="288000"/>
          </a:xfrm>
          <a:prstGeom prst="rect">
            <a:avLst/>
          </a:prstGeom>
          <a:solidFill>
            <a:srgbClr val="3366F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pPr algn="ctr"/>
            <a:endParaRPr lang="cs-CZ" sz="1200" dirty="0" smtClean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ectangle 10"/>
          <p:cNvSpPr>
            <a:spLocks noChangeArrowheads="1"/>
          </p:cNvSpPr>
          <p:nvPr/>
        </p:nvSpPr>
        <p:spPr bwMode="auto">
          <a:xfrm>
            <a:off x="4415595" y="5090013"/>
            <a:ext cx="936104" cy="27840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střední</a:t>
            </a:r>
            <a:endParaRPr lang="cs-CZ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Rectangle 10"/>
          <p:cNvSpPr>
            <a:spLocks noChangeArrowheads="1"/>
          </p:cNvSpPr>
          <p:nvPr/>
        </p:nvSpPr>
        <p:spPr bwMode="auto">
          <a:xfrm>
            <a:off x="6071779" y="5090013"/>
            <a:ext cx="936104" cy="27840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dobré</a:t>
            </a:r>
            <a:endParaRPr lang="cs-CZ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5724128" y="5085216"/>
            <a:ext cx="288000" cy="28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pPr algn="ctr"/>
            <a:endParaRPr lang="cs-CZ" sz="1200" dirty="0" smtClean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10"/>
          <p:cNvSpPr>
            <a:spLocks noChangeArrowheads="1"/>
          </p:cNvSpPr>
          <p:nvPr/>
        </p:nvSpPr>
        <p:spPr bwMode="auto">
          <a:xfrm>
            <a:off x="4067944" y="5085216"/>
            <a:ext cx="288000" cy="288000"/>
          </a:xfrm>
          <a:prstGeom prst="rect">
            <a:avLst/>
          </a:prstGeom>
          <a:solidFill>
            <a:srgbClr val="CCFFF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pPr algn="ctr"/>
            <a:endParaRPr lang="cs-CZ" sz="1200" dirty="0" smtClean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ectangle 10"/>
          <p:cNvSpPr>
            <a:spLocks noChangeArrowheads="1"/>
          </p:cNvSpPr>
          <p:nvPr/>
        </p:nvSpPr>
        <p:spPr bwMode="auto">
          <a:xfrm>
            <a:off x="815195" y="5090013"/>
            <a:ext cx="936104" cy="27840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špatné</a:t>
            </a:r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>
            <a:off x="467544" y="5085216"/>
            <a:ext cx="288000" cy="28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pPr algn="ctr"/>
            <a:endParaRPr lang="cs-CZ" sz="1200" dirty="0" smtClean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Obdélník 40"/>
          <p:cNvSpPr/>
          <p:nvPr/>
        </p:nvSpPr>
        <p:spPr>
          <a:xfrm>
            <a:off x="3272605" y="4674622"/>
            <a:ext cx="261161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1600" dirty="0" smtClean="0">
                <a:latin typeface="Arial" pitchFamily="34" charset="0"/>
                <a:cs typeface="Arial" pitchFamily="34" charset="0"/>
              </a:rPr>
              <a:t>Znalosti o léčbě inzulínem:</a:t>
            </a:r>
            <a:endParaRPr lang="cs-CZ" sz="1600" dirty="0"/>
          </a:p>
        </p:txBody>
      </p:sp>
      <p:sp>
        <p:nvSpPr>
          <p:cNvPr id="42" name="Rectangle 10"/>
          <p:cNvSpPr>
            <a:spLocks noChangeArrowheads="1"/>
          </p:cNvSpPr>
          <p:nvPr/>
        </p:nvSpPr>
        <p:spPr bwMode="auto">
          <a:xfrm>
            <a:off x="467544" y="5949280"/>
            <a:ext cx="8280920" cy="62068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72000" tIns="72000" rIns="72000" bIns="72000" anchor="t"/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Výsledky ukazují, že změna místa vpichu při aplikaci inzulínu nesouvisí se znalostmi o léčbě inzulínem.</a:t>
            </a:r>
          </a:p>
        </p:txBody>
      </p:sp>
      <p:sp>
        <p:nvSpPr>
          <p:cNvPr id="43" name="Text Box 13"/>
          <p:cNvSpPr txBox="1">
            <a:spLocks noChangeArrowheads="1"/>
          </p:cNvSpPr>
          <p:nvPr/>
        </p:nvSpPr>
        <p:spPr bwMode="auto">
          <a:xfrm>
            <a:off x="7668344" y="2550193"/>
            <a:ext cx="638614" cy="27918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eaLnBrk="0" hangingPunct="0">
              <a:spcBef>
                <a:spcPct val="10000"/>
              </a:spcBef>
            </a:pPr>
            <a:r>
              <a:rPr lang="cs-CZ" sz="1200" b="0" i="0" dirty="0" smtClean="0">
                <a:latin typeface="Arial" pitchFamily="34" charset="0"/>
                <a:cs typeface="Arial" pitchFamily="34" charset="0"/>
              </a:rPr>
              <a:t>N = 19</a:t>
            </a:r>
            <a:endParaRPr lang="cs-CZ" sz="1200" b="0" i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 Box 13"/>
          <p:cNvSpPr txBox="1">
            <a:spLocks noChangeArrowheads="1"/>
          </p:cNvSpPr>
          <p:nvPr/>
        </p:nvSpPr>
        <p:spPr bwMode="auto">
          <a:xfrm>
            <a:off x="7668344" y="3509860"/>
            <a:ext cx="723573" cy="27918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eaLnBrk="0" hangingPunct="0">
              <a:spcBef>
                <a:spcPct val="10000"/>
              </a:spcBef>
            </a:pPr>
            <a:r>
              <a:rPr lang="cs-CZ" sz="1200" b="0" i="0" dirty="0" smtClean="0">
                <a:latin typeface="Arial" pitchFamily="34" charset="0"/>
                <a:cs typeface="Arial" pitchFamily="34" charset="0"/>
              </a:rPr>
              <a:t>N = 168</a:t>
            </a:r>
            <a:endParaRPr lang="cs-CZ" sz="1200" b="0" i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 Box 20"/>
          <p:cNvSpPr txBox="1">
            <a:spLocks noChangeArrowheads="1"/>
          </p:cNvSpPr>
          <p:nvPr/>
        </p:nvSpPr>
        <p:spPr bwMode="auto">
          <a:xfrm>
            <a:off x="179512" y="5528265"/>
            <a:ext cx="496855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200" i="0" dirty="0" smtClean="0">
                <a:latin typeface="Arial" pitchFamily="34" charset="0"/>
                <a:cs typeface="Arial" pitchFamily="34" charset="0"/>
              </a:rPr>
              <a:t>* u 3 pacientů není vyplněno, zda mění místo vpichu</a:t>
            </a:r>
            <a:endParaRPr lang="cs-CZ" sz="1200" i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93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3540570"/>
              </p:ext>
            </p:extLst>
          </p:nvPr>
        </p:nvGraphicFramePr>
        <p:xfrm>
          <a:off x="-779028" y="1688022"/>
          <a:ext cx="8685832" cy="2708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144373" y="142391"/>
            <a:ext cx="5363732" cy="5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Vztah aplikace inzulínu před jídlem a znalostí o léčbě inzulínem (otázka 19 vs. 4)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 Box 20"/>
          <p:cNvSpPr txBox="1">
            <a:spLocks noChangeArrowheads="1"/>
          </p:cNvSpPr>
          <p:nvPr/>
        </p:nvSpPr>
        <p:spPr bwMode="auto">
          <a:xfrm>
            <a:off x="7920756" y="251356"/>
            <a:ext cx="11877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i="0" dirty="0" smtClean="0">
                <a:latin typeface="Arial" pitchFamily="34" charset="0"/>
                <a:cs typeface="Arial" pitchFamily="34" charset="0"/>
              </a:rPr>
              <a:t>N = 189*</a:t>
            </a:r>
            <a:endParaRPr lang="cs-CZ" i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Obdélník 28"/>
          <p:cNvSpPr/>
          <p:nvPr/>
        </p:nvSpPr>
        <p:spPr>
          <a:xfrm>
            <a:off x="35496" y="1332057"/>
            <a:ext cx="21602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Aplikace inzulínu před jídlem</a:t>
            </a:r>
            <a:endParaRPr lang="cs-CZ" sz="1600" dirty="0"/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2534374" y="5090013"/>
            <a:ext cx="1029514" cy="27840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omezené</a:t>
            </a:r>
          </a:p>
        </p:txBody>
      </p:sp>
      <p:sp>
        <p:nvSpPr>
          <p:cNvPr id="31" name="Rectangle 10"/>
          <p:cNvSpPr>
            <a:spLocks noChangeArrowheads="1"/>
          </p:cNvSpPr>
          <p:nvPr/>
        </p:nvSpPr>
        <p:spPr bwMode="auto">
          <a:xfrm>
            <a:off x="2186723" y="5085216"/>
            <a:ext cx="288000" cy="2880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pPr algn="ctr"/>
            <a:endParaRPr lang="cs-CZ" sz="1200" dirty="0" smtClean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10"/>
          <p:cNvSpPr>
            <a:spLocks noChangeArrowheads="1"/>
          </p:cNvSpPr>
          <p:nvPr/>
        </p:nvSpPr>
        <p:spPr bwMode="auto">
          <a:xfrm>
            <a:off x="7812360" y="5090013"/>
            <a:ext cx="1008112" cy="27840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vynikající</a:t>
            </a:r>
            <a:endParaRPr lang="cs-CZ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ectangle 10"/>
          <p:cNvSpPr>
            <a:spLocks noChangeArrowheads="1"/>
          </p:cNvSpPr>
          <p:nvPr/>
        </p:nvSpPr>
        <p:spPr bwMode="auto">
          <a:xfrm>
            <a:off x="7464709" y="5085216"/>
            <a:ext cx="288000" cy="288000"/>
          </a:xfrm>
          <a:prstGeom prst="rect">
            <a:avLst/>
          </a:prstGeom>
          <a:solidFill>
            <a:srgbClr val="3366F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pPr algn="ctr"/>
            <a:endParaRPr lang="cs-CZ" sz="1200" dirty="0" smtClean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ectangle 10"/>
          <p:cNvSpPr>
            <a:spLocks noChangeArrowheads="1"/>
          </p:cNvSpPr>
          <p:nvPr/>
        </p:nvSpPr>
        <p:spPr bwMode="auto">
          <a:xfrm>
            <a:off x="4415595" y="5090013"/>
            <a:ext cx="936104" cy="27840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střední</a:t>
            </a:r>
            <a:endParaRPr lang="cs-CZ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Rectangle 10"/>
          <p:cNvSpPr>
            <a:spLocks noChangeArrowheads="1"/>
          </p:cNvSpPr>
          <p:nvPr/>
        </p:nvSpPr>
        <p:spPr bwMode="auto">
          <a:xfrm>
            <a:off x="6071779" y="5090013"/>
            <a:ext cx="936104" cy="27840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dobré</a:t>
            </a:r>
            <a:endParaRPr lang="cs-CZ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5724128" y="5085216"/>
            <a:ext cx="288000" cy="28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pPr algn="ctr"/>
            <a:endParaRPr lang="cs-CZ" sz="1200" dirty="0" smtClean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10"/>
          <p:cNvSpPr>
            <a:spLocks noChangeArrowheads="1"/>
          </p:cNvSpPr>
          <p:nvPr/>
        </p:nvSpPr>
        <p:spPr bwMode="auto">
          <a:xfrm>
            <a:off x="4067944" y="5085216"/>
            <a:ext cx="288000" cy="288000"/>
          </a:xfrm>
          <a:prstGeom prst="rect">
            <a:avLst/>
          </a:prstGeom>
          <a:solidFill>
            <a:srgbClr val="CCFFF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pPr algn="ctr"/>
            <a:endParaRPr lang="cs-CZ" sz="1200" dirty="0" smtClean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ectangle 10"/>
          <p:cNvSpPr>
            <a:spLocks noChangeArrowheads="1"/>
          </p:cNvSpPr>
          <p:nvPr/>
        </p:nvSpPr>
        <p:spPr bwMode="auto">
          <a:xfrm>
            <a:off x="815195" y="5090013"/>
            <a:ext cx="936104" cy="27840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špatné</a:t>
            </a:r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>
            <a:off x="467544" y="5085216"/>
            <a:ext cx="288000" cy="28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pPr algn="ctr"/>
            <a:endParaRPr lang="cs-CZ" sz="1200" dirty="0" smtClean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Obdélník 40"/>
          <p:cNvSpPr/>
          <p:nvPr/>
        </p:nvSpPr>
        <p:spPr>
          <a:xfrm>
            <a:off x="3272605" y="4674622"/>
            <a:ext cx="261161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1600" dirty="0" smtClean="0">
                <a:latin typeface="Arial" pitchFamily="34" charset="0"/>
                <a:cs typeface="Arial" pitchFamily="34" charset="0"/>
              </a:rPr>
              <a:t>Znalosti o léčbě inzulínem:</a:t>
            </a:r>
            <a:endParaRPr lang="cs-CZ" sz="1600" dirty="0"/>
          </a:p>
        </p:txBody>
      </p:sp>
      <p:sp>
        <p:nvSpPr>
          <p:cNvPr id="42" name="Rectangle 7"/>
          <p:cNvSpPr>
            <a:spLocks noChangeArrowheads="1"/>
          </p:cNvSpPr>
          <p:nvPr/>
        </p:nvSpPr>
        <p:spPr bwMode="auto">
          <a:xfrm>
            <a:off x="3923928" y="1393031"/>
            <a:ext cx="13747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i="0" dirty="0">
                <a:latin typeface="Arial" pitchFamily="34" charset="0"/>
                <a:cs typeface="Arial" pitchFamily="34" charset="0"/>
              </a:rPr>
              <a:t>% 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pacientů</a:t>
            </a:r>
            <a:endParaRPr lang="cs-CZ" sz="1400" i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 Box 13"/>
          <p:cNvSpPr txBox="1">
            <a:spLocks noChangeArrowheads="1"/>
          </p:cNvSpPr>
          <p:nvPr/>
        </p:nvSpPr>
        <p:spPr bwMode="auto">
          <a:xfrm>
            <a:off x="7740352" y="2204864"/>
            <a:ext cx="638614" cy="27918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eaLnBrk="0" hangingPunct="0">
              <a:spcBef>
                <a:spcPct val="10000"/>
              </a:spcBef>
            </a:pPr>
            <a:r>
              <a:rPr lang="cs-CZ" sz="1200" b="0" i="0" dirty="0" smtClean="0">
                <a:latin typeface="Arial" pitchFamily="34" charset="0"/>
                <a:cs typeface="Arial" pitchFamily="34" charset="0"/>
              </a:rPr>
              <a:t>N = 36</a:t>
            </a:r>
            <a:endParaRPr lang="cs-CZ" sz="1200" b="0" i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 Box 13"/>
          <p:cNvSpPr txBox="1">
            <a:spLocks noChangeArrowheads="1"/>
          </p:cNvSpPr>
          <p:nvPr/>
        </p:nvSpPr>
        <p:spPr bwMode="auto">
          <a:xfrm>
            <a:off x="7740352" y="2636912"/>
            <a:ext cx="638614" cy="27918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eaLnBrk="0" hangingPunct="0">
              <a:spcBef>
                <a:spcPct val="10000"/>
              </a:spcBef>
            </a:pPr>
            <a:r>
              <a:rPr lang="cs-CZ" sz="1200" b="0" i="0" dirty="0" smtClean="0">
                <a:latin typeface="Arial" pitchFamily="34" charset="0"/>
                <a:cs typeface="Arial" pitchFamily="34" charset="0"/>
              </a:rPr>
              <a:t>N = 83</a:t>
            </a:r>
            <a:endParaRPr lang="cs-CZ" sz="1200" b="0" i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 Box 13"/>
          <p:cNvSpPr txBox="1">
            <a:spLocks noChangeArrowheads="1"/>
          </p:cNvSpPr>
          <p:nvPr/>
        </p:nvSpPr>
        <p:spPr bwMode="auto">
          <a:xfrm>
            <a:off x="7740352" y="3581868"/>
            <a:ext cx="638614" cy="27918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eaLnBrk="0" hangingPunct="0">
              <a:spcBef>
                <a:spcPct val="10000"/>
              </a:spcBef>
            </a:pPr>
            <a:r>
              <a:rPr lang="cs-CZ" sz="1200" b="0" i="0" dirty="0" smtClean="0">
                <a:latin typeface="Arial" pitchFamily="34" charset="0"/>
                <a:cs typeface="Arial" pitchFamily="34" charset="0"/>
              </a:rPr>
              <a:t>N = 30</a:t>
            </a:r>
            <a:endParaRPr lang="cs-CZ" sz="1200" b="0" i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 Box 13"/>
          <p:cNvSpPr txBox="1">
            <a:spLocks noChangeArrowheads="1"/>
          </p:cNvSpPr>
          <p:nvPr/>
        </p:nvSpPr>
        <p:spPr bwMode="auto">
          <a:xfrm>
            <a:off x="7740352" y="3149820"/>
            <a:ext cx="638614" cy="27918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eaLnBrk="0" hangingPunct="0">
              <a:spcBef>
                <a:spcPct val="10000"/>
              </a:spcBef>
            </a:pPr>
            <a:r>
              <a:rPr lang="cs-CZ" sz="1200" b="0" i="0" dirty="0" smtClean="0">
                <a:latin typeface="Arial" pitchFamily="34" charset="0"/>
                <a:cs typeface="Arial" pitchFamily="34" charset="0"/>
              </a:rPr>
              <a:t>N = </a:t>
            </a:r>
            <a:r>
              <a:rPr lang="cs-CZ" sz="1200" dirty="0" smtClean="0">
                <a:latin typeface="Arial" pitchFamily="34" charset="0"/>
                <a:cs typeface="Arial" pitchFamily="34" charset="0"/>
              </a:rPr>
              <a:t>37</a:t>
            </a:r>
            <a:endParaRPr lang="cs-CZ" sz="1200" b="0" i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Rectangle 10"/>
          <p:cNvSpPr>
            <a:spLocks noChangeArrowheads="1"/>
          </p:cNvSpPr>
          <p:nvPr/>
        </p:nvSpPr>
        <p:spPr bwMode="auto">
          <a:xfrm>
            <a:off x="467544" y="5949280"/>
            <a:ext cx="8280920" cy="62068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72000" tIns="72000" rIns="72000" bIns="72000" anchor="t"/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Výsledky ukazují, že mezi aplikací inzulínu před jídlem a znalostmi o léčbě inzulínem zatím nelze na tomto souboru vysledovat žádný trend.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51441"/>
              </p:ext>
            </p:extLst>
          </p:nvPr>
        </p:nvGraphicFramePr>
        <p:xfrm>
          <a:off x="395537" y="1935882"/>
          <a:ext cx="1224135" cy="23762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4135"/>
              </a:tblGrid>
              <a:tr h="648441"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bezprostředně před jídlem</a:t>
                      </a:r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431956"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5-15 min</a:t>
                      </a:r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431956"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15-20 min</a:t>
                      </a:r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431956"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20-30 min</a:t>
                      </a:r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431956"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 jídle</a:t>
                      </a:r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</a:tbl>
          </a:graphicData>
        </a:graphic>
      </p:graphicFrame>
      <p:sp>
        <p:nvSpPr>
          <p:cNvPr id="27" name="Text Box 13"/>
          <p:cNvSpPr txBox="1">
            <a:spLocks noChangeArrowheads="1"/>
          </p:cNvSpPr>
          <p:nvPr/>
        </p:nvSpPr>
        <p:spPr bwMode="auto">
          <a:xfrm>
            <a:off x="7740352" y="4005064"/>
            <a:ext cx="553654" cy="27918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eaLnBrk="0" hangingPunct="0">
              <a:spcBef>
                <a:spcPct val="10000"/>
              </a:spcBef>
            </a:pPr>
            <a:r>
              <a:rPr lang="cs-CZ" sz="1200" b="0" i="0" dirty="0" smtClean="0">
                <a:latin typeface="Arial" pitchFamily="34" charset="0"/>
                <a:cs typeface="Arial" pitchFamily="34" charset="0"/>
              </a:rPr>
              <a:t>N = 1</a:t>
            </a:r>
            <a:endParaRPr lang="cs-CZ" sz="1200" b="0" i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 Box 20"/>
          <p:cNvSpPr txBox="1">
            <a:spLocks noChangeArrowheads="1"/>
          </p:cNvSpPr>
          <p:nvPr/>
        </p:nvSpPr>
        <p:spPr bwMode="auto">
          <a:xfrm>
            <a:off x="383147" y="5666099"/>
            <a:ext cx="496855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200" i="0" dirty="0" smtClean="0">
                <a:latin typeface="Arial" pitchFamily="34" charset="0"/>
                <a:cs typeface="Arial" pitchFamily="34" charset="0"/>
              </a:rPr>
              <a:t>* u jednoho pacienta není vyplněno, kdy aplikuje inzulín</a:t>
            </a:r>
            <a:endParaRPr lang="cs-CZ" sz="1200" i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823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144372" y="142391"/>
            <a:ext cx="8353623" cy="5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Vztah znalosti reakce v případě hypoglykémie se znalostí o léčbě inzulínem (otázka 10 vs. 19) a změnou místa vpichu při aplikaci inzulínu (otázka 10 vs. 2)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467544" y="1556792"/>
            <a:ext cx="8280920" cy="136815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72000" tIns="72000" rIns="72000" bIns="72000" anchor="t"/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Znalosti reakce v případě hypoglykémie (otázka 10) nelze vztahovat k dalším odpovědím, neboť, až na jednoho pacienta (se střední znalostí o léčbě inzulínem a měnící místo vpichu), všichni pacienti, kteří na danou otázku odpověděli, uvedli, že ví, jak reagovat v případě hypoglykémie. </a:t>
            </a:r>
          </a:p>
        </p:txBody>
      </p:sp>
    </p:spTree>
    <p:extLst>
      <p:ext uri="{BB962C8B-B14F-4D97-AF65-F5344CB8AC3E}">
        <p14:creationId xmlns:p14="http://schemas.microsoft.com/office/powerpoint/2010/main" val="398048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54375" y="142391"/>
            <a:ext cx="8353623" cy="5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Zastoupení věkových kategorií a pohlaví</a:t>
            </a: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44618" y="6084585"/>
            <a:ext cx="36953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* 51 pacientů nemělo k dispozici nebo nemělo uvedeno datum narození</a:t>
            </a:r>
          </a:p>
        </p:txBody>
      </p:sp>
      <p:sp>
        <p:nvSpPr>
          <p:cNvPr id="10" name="Text Box 20"/>
          <p:cNvSpPr txBox="1">
            <a:spLocks noChangeArrowheads="1"/>
          </p:cNvSpPr>
          <p:nvPr/>
        </p:nvSpPr>
        <p:spPr bwMode="auto">
          <a:xfrm>
            <a:off x="7600157" y="277859"/>
            <a:ext cx="11877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 = 190</a:t>
            </a:r>
            <a:endParaRPr lang="cs-CZ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k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6993288"/>
              </p:ext>
            </p:extLst>
          </p:nvPr>
        </p:nvGraphicFramePr>
        <p:xfrm>
          <a:off x="368028" y="1196752"/>
          <a:ext cx="3654598" cy="2881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1187624" y="3933056"/>
            <a:ext cx="1973263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rgbClr val="E2A0B5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C00000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F000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300" b="1" dirty="0">
                <a:solidFill>
                  <a:srgbClr val="000000"/>
                </a:solidFill>
                <a:latin typeface="Arial" charset="0"/>
              </a:rPr>
              <a:t>Věk (roky)</a:t>
            </a:r>
            <a:endParaRPr lang="cs-CZ" altLang="cs-CZ" sz="1300" b="1" dirty="0">
              <a:latin typeface="Arial" charset="0"/>
            </a:endParaRPr>
          </a:p>
        </p:txBody>
      </p:sp>
      <p:graphicFrame>
        <p:nvGraphicFramePr>
          <p:cNvPr id="16" name="Group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9119590"/>
              </p:ext>
            </p:extLst>
          </p:nvPr>
        </p:nvGraphicFramePr>
        <p:xfrm>
          <a:off x="1043608" y="4725144"/>
          <a:ext cx="2808287" cy="1160667"/>
        </p:xfrm>
        <a:graphic>
          <a:graphicData uri="http://schemas.openxmlformats.org/drawingml/2006/table">
            <a:tbl>
              <a:tblPr/>
              <a:tblGrid>
                <a:gridCol w="1093788"/>
                <a:gridCol w="1714499"/>
              </a:tblGrid>
              <a:tr h="255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marL="36000" marR="36000" marT="36023" marB="3602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139</a:t>
                      </a:r>
                    </a:p>
                  </a:txBody>
                  <a:tcPr marL="36000" marR="36000" marT="36023" marB="3602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2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Průměr</a:t>
                      </a:r>
                    </a:p>
                  </a:txBody>
                  <a:tcPr marL="36000" marR="36000" marT="36023" marB="360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63 let</a:t>
                      </a:r>
                    </a:p>
                  </a:txBody>
                  <a:tcPr marL="36000" marR="36000" marT="36023" marB="360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6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Medián</a:t>
                      </a:r>
                    </a:p>
                  </a:txBody>
                  <a:tcPr marL="36000" marR="36000" marT="36023" marB="360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66 let</a:t>
                      </a:r>
                    </a:p>
                  </a:txBody>
                  <a:tcPr marL="36000" marR="36000" marT="36023" marB="360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2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Min – Max</a:t>
                      </a:r>
                    </a:p>
                  </a:txBody>
                  <a:tcPr marL="36000" marR="36000" marT="36023" marB="360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 – 85 let</a:t>
                      </a:r>
                    </a:p>
                  </a:txBody>
                  <a:tcPr marL="36000" marR="36000" marT="36023" marB="360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323528" y="5085184"/>
            <a:ext cx="61747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rgbClr val="E2A0B5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C00000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F000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b="1" dirty="0" smtClean="0">
                <a:latin typeface="Arial" charset="0"/>
              </a:rPr>
              <a:t>Věk:</a:t>
            </a:r>
            <a:endParaRPr lang="cs-CZ" altLang="cs-CZ" sz="1600" b="1" dirty="0">
              <a:latin typeface="Arial" charset="0"/>
            </a:endParaRPr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 rot="16187460">
            <a:off x="-576263" y="2055576"/>
            <a:ext cx="159226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rgbClr val="E2A0B5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C00000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F000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300" b="1" dirty="0">
                <a:solidFill>
                  <a:srgbClr val="000000"/>
                </a:solidFill>
                <a:latin typeface="Arial" charset="0"/>
              </a:rPr>
              <a:t>% </a:t>
            </a:r>
            <a:r>
              <a:rPr lang="cs-CZ" altLang="cs-CZ" sz="1400" b="1" dirty="0" smtClean="0">
                <a:solidFill>
                  <a:srgbClr val="000000"/>
                </a:solidFill>
                <a:latin typeface="Arial" charset="0"/>
              </a:rPr>
              <a:t>pacientů</a:t>
            </a:r>
            <a:endParaRPr lang="cs-CZ" altLang="cs-CZ" sz="1300" b="1" dirty="0">
              <a:latin typeface="Arial" charset="0"/>
            </a:endParaRPr>
          </a:p>
        </p:txBody>
      </p:sp>
      <p:sp>
        <p:nvSpPr>
          <p:cNvPr id="26" name="Rectangle 7"/>
          <p:cNvSpPr>
            <a:spLocks noChangeArrowheads="1"/>
          </p:cNvSpPr>
          <p:nvPr/>
        </p:nvSpPr>
        <p:spPr bwMode="auto">
          <a:xfrm>
            <a:off x="5423707" y="4849957"/>
            <a:ext cx="1440160" cy="3600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r>
              <a:rPr lang="cs-CZ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Ženy</a:t>
            </a:r>
          </a:p>
        </p:txBody>
      </p:sp>
      <p:sp>
        <p:nvSpPr>
          <p:cNvPr id="27" name="Rectangle 10"/>
          <p:cNvSpPr>
            <a:spLocks noChangeArrowheads="1"/>
          </p:cNvSpPr>
          <p:nvPr/>
        </p:nvSpPr>
        <p:spPr bwMode="auto">
          <a:xfrm>
            <a:off x="5423707" y="4491346"/>
            <a:ext cx="1440160" cy="27840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r>
              <a:rPr lang="cs-CZ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Muži</a:t>
            </a:r>
          </a:p>
        </p:txBody>
      </p:sp>
      <p:sp>
        <p:nvSpPr>
          <p:cNvPr id="28" name="Rectangle 7"/>
          <p:cNvSpPr>
            <a:spLocks noChangeArrowheads="1"/>
          </p:cNvSpPr>
          <p:nvPr/>
        </p:nvSpPr>
        <p:spPr bwMode="auto">
          <a:xfrm>
            <a:off x="5076056" y="4884894"/>
            <a:ext cx="288000" cy="288000"/>
          </a:xfrm>
          <a:prstGeom prst="rect">
            <a:avLst/>
          </a:prstGeom>
          <a:solidFill>
            <a:srgbClr val="00206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pPr algn="ctr"/>
            <a:endParaRPr lang="cs-CZ" sz="12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10"/>
          <p:cNvSpPr>
            <a:spLocks noChangeArrowheads="1"/>
          </p:cNvSpPr>
          <p:nvPr/>
        </p:nvSpPr>
        <p:spPr bwMode="auto">
          <a:xfrm>
            <a:off x="5076056" y="4483150"/>
            <a:ext cx="288000" cy="288000"/>
          </a:xfrm>
          <a:prstGeom prst="rect">
            <a:avLst/>
          </a:prstGeom>
          <a:solidFill>
            <a:srgbClr val="3366F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pPr algn="ctr"/>
            <a:endParaRPr lang="cs-CZ" sz="1200" dirty="0" smtClean="0">
              <a:solidFill>
                <a:srgbClr val="1F497D">
                  <a:lumMod val="40000"/>
                  <a:lumOff val="6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7452320" y="4871773"/>
            <a:ext cx="1008112" cy="32727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r>
              <a:rPr lang="cs-CZ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 = 58 </a:t>
            </a:r>
          </a:p>
        </p:txBody>
      </p:sp>
      <p:sp>
        <p:nvSpPr>
          <p:cNvPr id="31" name="Rectangle 10"/>
          <p:cNvSpPr>
            <a:spLocks noChangeArrowheads="1"/>
          </p:cNvSpPr>
          <p:nvPr/>
        </p:nvSpPr>
        <p:spPr bwMode="auto">
          <a:xfrm>
            <a:off x="7452320" y="4483150"/>
            <a:ext cx="1008112" cy="28799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r>
              <a:rPr lang="cs-CZ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 = 82 </a:t>
            </a:r>
          </a:p>
        </p:txBody>
      </p:sp>
      <p:sp>
        <p:nvSpPr>
          <p:cNvPr id="32" name="Rectangle 7"/>
          <p:cNvSpPr>
            <a:spLocks noChangeArrowheads="1"/>
          </p:cNvSpPr>
          <p:nvPr/>
        </p:nvSpPr>
        <p:spPr bwMode="auto">
          <a:xfrm>
            <a:off x="5423706" y="5273849"/>
            <a:ext cx="1956605" cy="3600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r>
              <a:rPr lang="cs-CZ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Nevyplněno nebo nebylo k dispozici</a:t>
            </a: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auto">
          <a:xfrm>
            <a:off x="5076056" y="5308786"/>
            <a:ext cx="288000" cy="288000"/>
          </a:xfrm>
          <a:prstGeom prst="rect">
            <a:avLst/>
          </a:prstGeom>
          <a:solidFill>
            <a:schemeClr val="bg1">
              <a:lumMod val="6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pPr algn="ctr"/>
            <a:endParaRPr lang="cs-CZ" sz="12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ectangle 7"/>
          <p:cNvSpPr>
            <a:spLocks noChangeArrowheads="1"/>
          </p:cNvSpPr>
          <p:nvPr/>
        </p:nvSpPr>
        <p:spPr bwMode="auto">
          <a:xfrm>
            <a:off x="7452320" y="5265653"/>
            <a:ext cx="1008112" cy="3600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r>
              <a:rPr lang="cs-CZ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 = 50 </a:t>
            </a:r>
          </a:p>
        </p:txBody>
      </p:sp>
      <p:graphicFrame>
        <p:nvGraphicFramePr>
          <p:cNvPr id="7" name="Graf 6"/>
          <p:cNvGraphicFramePr/>
          <p:nvPr>
            <p:extLst>
              <p:ext uri="{D42A27DB-BD31-4B8C-83A1-F6EECF244321}">
                <p14:modId xmlns:p14="http://schemas.microsoft.com/office/powerpoint/2010/main" val="276052614"/>
              </p:ext>
            </p:extLst>
          </p:nvPr>
        </p:nvGraphicFramePr>
        <p:xfrm>
          <a:off x="4644008" y="1196752"/>
          <a:ext cx="4184080" cy="2581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" name="TextovéPole 35"/>
          <p:cNvSpPr txBox="1"/>
          <p:nvPr/>
        </p:nvSpPr>
        <p:spPr>
          <a:xfrm>
            <a:off x="5016200" y="5949280"/>
            <a:ext cx="38762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Z pacientů, u kterých byl k dispozici údaj o pohlaví (140 pacientů), jsou ženy zastoupeny z 41% a muži z 59%.</a:t>
            </a:r>
          </a:p>
        </p:txBody>
      </p:sp>
    </p:spTree>
    <p:extLst>
      <p:ext uri="{BB962C8B-B14F-4D97-AF65-F5344CB8AC3E}">
        <p14:creationId xmlns:p14="http://schemas.microsoft.com/office/powerpoint/2010/main" val="1621933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250825" y="115888"/>
            <a:ext cx="8353623" cy="5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cs-CZ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Typ diabetu a délka trvání diabetu </a:t>
            </a:r>
          </a:p>
        </p:txBody>
      </p:sp>
      <p:sp>
        <p:nvSpPr>
          <p:cNvPr id="21" name="Rectangle 7"/>
          <p:cNvSpPr>
            <a:spLocks noChangeArrowheads="1"/>
          </p:cNvSpPr>
          <p:nvPr/>
        </p:nvSpPr>
        <p:spPr bwMode="auto">
          <a:xfrm>
            <a:off x="959211" y="4740107"/>
            <a:ext cx="1440160" cy="3600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r>
              <a:rPr lang="cs-CZ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Typ II</a:t>
            </a:r>
          </a:p>
        </p:txBody>
      </p:sp>
      <p:sp>
        <p:nvSpPr>
          <p:cNvPr id="22" name="Rectangle 10"/>
          <p:cNvSpPr>
            <a:spLocks noChangeArrowheads="1"/>
          </p:cNvSpPr>
          <p:nvPr/>
        </p:nvSpPr>
        <p:spPr bwMode="auto">
          <a:xfrm>
            <a:off x="959211" y="4381496"/>
            <a:ext cx="1440160" cy="27840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r>
              <a:rPr lang="cs-CZ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Typ I</a:t>
            </a:r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611560" y="4775044"/>
            <a:ext cx="288000" cy="288000"/>
          </a:xfrm>
          <a:prstGeom prst="rect">
            <a:avLst/>
          </a:prstGeom>
          <a:solidFill>
            <a:srgbClr val="00B05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pPr algn="ctr"/>
            <a:endParaRPr lang="cs-CZ" sz="12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10"/>
          <p:cNvSpPr>
            <a:spLocks noChangeArrowheads="1"/>
          </p:cNvSpPr>
          <p:nvPr/>
        </p:nvSpPr>
        <p:spPr bwMode="auto">
          <a:xfrm>
            <a:off x="611560" y="4373300"/>
            <a:ext cx="288000" cy="288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pPr algn="ctr"/>
            <a:endParaRPr lang="cs-CZ" sz="1200" dirty="0" smtClean="0">
              <a:solidFill>
                <a:srgbClr val="1F497D">
                  <a:lumMod val="40000"/>
                  <a:lumOff val="6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7"/>
          <p:cNvSpPr>
            <a:spLocks noChangeArrowheads="1"/>
          </p:cNvSpPr>
          <p:nvPr/>
        </p:nvSpPr>
        <p:spPr bwMode="auto">
          <a:xfrm>
            <a:off x="2915816" y="4753727"/>
            <a:ext cx="1008112" cy="32727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r>
              <a:rPr lang="cs-CZ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 = 122 </a:t>
            </a:r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2915816" y="4365104"/>
            <a:ext cx="1008112" cy="28799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r>
              <a:rPr lang="cs-CZ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 = 14 </a:t>
            </a:r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959210" y="5093380"/>
            <a:ext cx="2100621" cy="50544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r>
              <a:rPr lang="cs-CZ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Nevyplněno nebo nebylo k dispozici</a:t>
            </a:r>
          </a:p>
        </p:txBody>
      </p:sp>
      <p:sp>
        <p:nvSpPr>
          <p:cNvPr id="32" name="Rectangle 7"/>
          <p:cNvSpPr>
            <a:spLocks noChangeArrowheads="1"/>
          </p:cNvSpPr>
          <p:nvPr/>
        </p:nvSpPr>
        <p:spPr bwMode="auto">
          <a:xfrm>
            <a:off x="611560" y="5198936"/>
            <a:ext cx="288000" cy="288000"/>
          </a:xfrm>
          <a:prstGeom prst="rect">
            <a:avLst/>
          </a:prstGeom>
          <a:solidFill>
            <a:schemeClr val="bg1">
              <a:lumMod val="6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pPr algn="ctr"/>
            <a:endParaRPr lang="cs-CZ" sz="12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auto">
          <a:xfrm>
            <a:off x="2915816" y="5147607"/>
            <a:ext cx="1008112" cy="3600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r>
              <a:rPr lang="cs-CZ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 = 54 </a:t>
            </a: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9437286"/>
              </p:ext>
            </p:extLst>
          </p:nvPr>
        </p:nvGraphicFramePr>
        <p:xfrm>
          <a:off x="533400" y="1220788"/>
          <a:ext cx="3533775" cy="295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9" name="Graf" r:id="rId3" imgW="3108906" imgH="2583144" progId="MSGraph.Chart.8">
                  <p:embed followColorScheme="full"/>
                </p:oleObj>
              </mc:Choice>
              <mc:Fallback>
                <p:oleObj name="Graf" r:id="rId3" imgW="3108906" imgH="2583144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20788"/>
                        <a:ext cx="3533775" cy="2951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2009311"/>
              </p:ext>
            </p:extLst>
          </p:nvPr>
        </p:nvGraphicFramePr>
        <p:xfrm>
          <a:off x="294671" y="1174170"/>
          <a:ext cx="3670398" cy="30493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7" name="Text Box 20"/>
          <p:cNvSpPr txBox="1">
            <a:spLocks noChangeArrowheads="1"/>
          </p:cNvSpPr>
          <p:nvPr/>
        </p:nvSpPr>
        <p:spPr bwMode="auto">
          <a:xfrm>
            <a:off x="7596336" y="266479"/>
            <a:ext cx="11877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 = 190 </a:t>
            </a:r>
            <a:endParaRPr lang="cs-CZ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4971880" y="5949280"/>
            <a:ext cx="4243032" cy="7332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cs-CZ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 pacientů nemělo </a:t>
            </a:r>
            <a:r>
              <a:rPr lang="cs-CZ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 dispozici nebo nemělo     uvedenou </a:t>
            </a:r>
            <a:r>
              <a:rPr lang="cs-CZ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délku trvání </a:t>
            </a:r>
            <a:r>
              <a:rPr lang="cs-CZ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diabetu.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9" name="Objek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2451004"/>
              </p:ext>
            </p:extLst>
          </p:nvPr>
        </p:nvGraphicFramePr>
        <p:xfrm>
          <a:off x="4507651" y="760952"/>
          <a:ext cx="4248472" cy="33390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8" name="Group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3671206"/>
              </p:ext>
            </p:extLst>
          </p:nvPr>
        </p:nvGraphicFramePr>
        <p:xfrm>
          <a:off x="5796161" y="4725144"/>
          <a:ext cx="2808287" cy="1160667"/>
        </p:xfrm>
        <a:graphic>
          <a:graphicData uri="http://schemas.openxmlformats.org/drawingml/2006/table">
            <a:tbl>
              <a:tblPr/>
              <a:tblGrid>
                <a:gridCol w="1093788"/>
                <a:gridCol w="1714499"/>
              </a:tblGrid>
              <a:tr h="255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marL="36000" marR="36000" marT="36023" marB="3602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140</a:t>
                      </a:r>
                    </a:p>
                  </a:txBody>
                  <a:tcPr marL="36000" marR="36000" marT="36023" marB="3602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2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Průměr</a:t>
                      </a:r>
                    </a:p>
                  </a:txBody>
                  <a:tcPr marL="36000" marR="36000" marT="36023" marB="360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 let</a:t>
                      </a:r>
                    </a:p>
                  </a:txBody>
                  <a:tcPr marL="36000" marR="36000" marT="36023" marB="360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6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Medián</a:t>
                      </a:r>
                    </a:p>
                  </a:txBody>
                  <a:tcPr marL="36000" marR="36000" marT="36023" marB="360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 let</a:t>
                      </a:r>
                    </a:p>
                  </a:txBody>
                  <a:tcPr marL="36000" marR="36000" marT="36023" marB="360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2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Min – Max</a:t>
                      </a:r>
                    </a:p>
                  </a:txBody>
                  <a:tcPr marL="36000" marR="36000" marT="36023" marB="360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 – 40 let</a:t>
                      </a:r>
                    </a:p>
                  </a:txBody>
                  <a:tcPr marL="36000" marR="36000" marT="36023" marB="360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Text Box 3"/>
          <p:cNvSpPr txBox="1">
            <a:spLocks noChangeArrowheads="1"/>
          </p:cNvSpPr>
          <p:nvPr/>
        </p:nvSpPr>
        <p:spPr bwMode="auto">
          <a:xfrm>
            <a:off x="4506723" y="4869160"/>
            <a:ext cx="128260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rgbClr val="E2A0B5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C00000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F000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b="1" dirty="0" smtClean="0">
                <a:latin typeface="Arial" charset="0"/>
              </a:rPr>
              <a:t>Délka trvání diabetu:</a:t>
            </a:r>
            <a:endParaRPr lang="cs-CZ" altLang="cs-CZ" sz="1600" b="1" dirty="0">
              <a:latin typeface="Arial" charset="0"/>
            </a:endParaRPr>
          </a:p>
        </p:txBody>
      </p:sp>
      <p:sp>
        <p:nvSpPr>
          <p:cNvPr id="31" name="Rectangle 6"/>
          <p:cNvSpPr>
            <a:spLocks noChangeArrowheads="1"/>
          </p:cNvSpPr>
          <p:nvPr/>
        </p:nvSpPr>
        <p:spPr bwMode="auto">
          <a:xfrm>
            <a:off x="5126961" y="3861048"/>
            <a:ext cx="326196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rgbClr val="E2A0B5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C00000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F000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b="1" dirty="0" smtClean="0">
                <a:solidFill>
                  <a:srgbClr val="000000"/>
                </a:solidFill>
                <a:latin typeface="Arial" charset="0"/>
              </a:rPr>
              <a:t>Délka trvání diabetu </a:t>
            </a:r>
            <a:r>
              <a:rPr lang="cs-CZ" altLang="cs-CZ" sz="1600" b="1" dirty="0">
                <a:solidFill>
                  <a:srgbClr val="000000"/>
                </a:solidFill>
                <a:latin typeface="Arial" charset="0"/>
              </a:rPr>
              <a:t>(roky)</a:t>
            </a:r>
            <a:endParaRPr lang="cs-CZ" altLang="cs-CZ" sz="1600" b="1" dirty="0">
              <a:latin typeface="Arial" charset="0"/>
            </a:endParaRPr>
          </a:p>
        </p:txBody>
      </p:sp>
      <p:sp>
        <p:nvSpPr>
          <p:cNvPr id="34" name="Rectangle 5"/>
          <p:cNvSpPr>
            <a:spLocks noChangeArrowheads="1"/>
          </p:cNvSpPr>
          <p:nvPr/>
        </p:nvSpPr>
        <p:spPr bwMode="auto">
          <a:xfrm rot="16187460">
            <a:off x="3780012" y="1983536"/>
            <a:ext cx="159226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rgbClr val="E2A0B5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C00000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F000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b="1" dirty="0">
                <a:solidFill>
                  <a:srgbClr val="000000"/>
                </a:solidFill>
                <a:latin typeface="Arial" charset="0"/>
              </a:rPr>
              <a:t>% </a:t>
            </a:r>
            <a:r>
              <a:rPr lang="cs-CZ" altLang="cs-CZ" sz="1400" b="1" dirty="0" smtClean="0">
                <a:solidFill>
                  <a:srgbClr val="000000"/>
                </a:solidFill>
                <a:latin typeface="Arial" charset="0"/>
              </a:rPr>
              <a:t>pacientů</a:t>
            </a:r>
            <a:endParaRPr lang="cs-CZ" altLang="cs-CZ" sz="1400" b="1" dirty="0">
              <a:latin typeface="Arial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861110" y="1041703"/>
            <a:ext cx="1494768" cy="5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cs-CZ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Typ </a:t>
            </a:r>
            <a:r>
              <a:rPr lang="cs-CZ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diabetu</a:t>
            </a:r>
            <a:endParaRPr lang="cs-CZ" sz="1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Obdélník 35"/>
          <p:cNvSpPr/>
          <p:nvPr/>
        </p:nvSpPr>
        <p:spPr>
          <a:xfrm>
            <a:off x="331681" y="5720045"/>
            <a:ext cx="4399825" cy="7332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pacientů, kteří uvedli typ diabetu (136 pacientů), má přibližně 10% diabetes typu I a zbytek diabetes typu II.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442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179513" y="115888"/>
            <a:ext cx="5076563" cy="89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Hmotnost a výška pacientů, hodnota glykovaného hemoglobinu a typ užívaného inzulínu </a:t>
            </a: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 Box 20"/>
          <p:cNvSpPr txBox="1">
            <a:spLocks noChangeArrowheads="1"/>
          </p:cNvSpPr>
          <p:nvPr/>
        </p:nvSpPr>
        <p:spPr bwMode="auto">
          <a:xfrm>
            <a:off x="7927777" y="115956"/>
            <a:ext cx="11877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 = 190 </a:t>
            </a:r>
            <a:endParaRPr lang="cs-CZ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 Box 3"/>
          <p:cNvSpPr txBox="1">
            <a:spLocks noChangeArrowheads="1"/>
          </p:cNvSpPr>
          <p:nvPr/>
        </p:nvSpPr>
        <p:spPr bwMode="auto">
          <a:xfrm>
            <a:off x="-324544" y="5051196"/>
            <a:ext cx="195021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rgbClr val="E2A0B5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C00000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F000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b="1" dirty="0" smtClean="0">
                <a:latin typeface="Arial" charset="0"/>
              </a:rPr>
              <a:t>Glykovaný hemoglobin:</a:t>
            </a:r>
          </a:p>
        </p:txBody>
      </p:sp>
      <p:graphicFrame>
        <p:nvGraphicFramePr>
          <p:cNvPr id="39" name="Group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7964885"/>
              </p:ext>
            </p:extLst>
          </p:nvPr>
        </p:nvGraphicFramePr>
        <p:xfrm>
          <a:off x="1771620" y="1583885"/>
          <a:ext cx="2584356" cy="1413067"/>
        </p:xfrm>
        <a:graphic>
          <a:graphicData uri="http://schemas.openxmlformats.org/drawingml/2006/table">
            <a:tbl>
              <a:tblPr/>
              <a:tblGrid>
                <a:gridCol w="1006571"/>
                <a:gridCol w="1577785"/>
              </a:tblGrid>
              <a:tr h="3474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marL="36000" marR="36000" marT="36023" marB="3602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140</a:t>
                      </a:r>
                    </a:p>
                  </a:txBody>
                  <a:tcPr marL="36000" marR="36000" marT="36023" marB="3602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8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Průměr</a:t>
                      </a:r>
                    </a:p>
                  </a:txBody>
                  <a:tcPr marL="36000" marR="36000" marT="36023" marB="360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 kg</a:t>
                      </a:r>
                    </a:p>
                  </a:txBody>
                  <a:tcPr marL="36000" marR="36000" marT="36023" marB="360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39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Medián</a:t>
                      </a:r>
                    </a:p>
                  </a:txBody>
                  <a:tcPr marL="36000" marR="36000" marT="36023" marB="360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89 kg</a:t>
                      </a:r>
                    </a:p>
                  </a:txBody>
                  <a:tcPr marL="36000" marR="36000" marT="36023" marB="360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8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Min – Max</a:t>
                      </a:r>
                    </a:p>
                  </a:txBody>
                  <a:tcPr marL="36000" marR="36000" marT="36023" marB="360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 – 150 kg</a:t>
                      </a:r>
                    </a:p>
                  </a:txBody>
                  <a:tcPr marL="36000" marR="36000" marT="36023" marB="360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" name="Group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3538644"/>
              </p:ext>
            </p:extLst>
          </p:nvPr>
        </p:nvGraphicFramePr>
        <p:xfrm>
          <a:off x="1771620" y="3140968"/>
          <a:ext cx="2584356" cy="1413067"/>
        </p:xfrm>
        <a:graphic>
          <a:graphicData uri="http://schemas.openxmlformats.org/drawingml/2006/table">
            <a:tbl>
              <a:tblPr/>
              <a:tblGrid>
                <a:gridCol w="958884"/>
                <a:gridCol w="1625472"/>
              </a:tblGrid>
              <a:tr h="3474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marL="36000" marR="36000" marT="36023" marB="3602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140</a:t>
                      </a:r>
                    </a:p>
                  </a:txBody>
                  <a:tcPr marL="36000" marR="36000" marT="36023" marB="3602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8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Průměr</a:t>
                      </a:r>
                    </a:p>
                  </a:txBody>
                  <a:tcPr marL="36000" marR="36000" marT="36023" marB="360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170 cm</a:t>
                      </a:r>
                    </a:p>
                  </a:txBody>
                  <a:tcPr marL="36000" marR="36000" marT="36023" marB="360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39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Medián</a:t>
                      </a:r>
                    </a:p>
                  </a:txBody>
                  <a:tcPr marL="36000" marR="36000" marT="36023" marB="360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170 cm</a:t>
                      </a:r>
                    </a:p>
                  </a:txBody>
                  <a:tcPr marL="36000" marR="36000" marT="36023" marB="360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8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Min – Max</a:t>
                      </a:r>
                    </a:p>
                  </a:txBody>
                  <a:tcPr marL="36000" marR="36000" marT="36023" marB="360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 – 199 cm</a:t>
                      </a:r>
                    </a:p>
                  </a:txBody>
                  <a:tcPr marL="36000" marR="36000" marT="36023" marB="360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2" name="Group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0494917"/>
              </p:ext>
            </p:extLst>
          </p:nvPr>
        </p:nvGraphicFramePr>
        <p:xfrm>
          <a:off x="1763688" y="4680229"/>
          <a:ext cx="2584356" cy="1413067"/>
        </p:xfrm>
        <a:graphic>
          <a:graphicData uri="http://schemas.openxmlformats.org/drawingml/2006/table">
            <a:tbl>
              <a:tblPr/>
              <a:tblGrid>
                <a:gridCol w="936104"/>
                <a:gridCol w="1648252"/>
              </a:tblGrid>
              <a:tr h="3474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marL="36000" marR="36000" marT="36023" marB="3602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119</a:t>
                      </a:r>
                    </a:p>
                  </a:txBody>
                  <a:tcPr marL="36000" marR="36000" marT="36023" marB="3602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8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Průměr</a:t>
                      </a:r>
                    </a:p>
                  </a:txBody>
                  <a:tcPr marL="36000" marR="36000" marT="36023" marB="360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mmol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/mol</a:t>
                      </a:r>
                    </a:p>
                  </a:txBody>
                  <a:tcPr marL="36000" marR="36000" marT="36023" marB="360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39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Medián</a:t>
                      </a:r>
                    </a:p>
                  </a:txBody>
                  <a:tcPr marL="36000" marR="36000" marT="36023" marB="360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74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mmol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/mol</a:t>
                      </a:r>
                    </a:p>
                  </a:txBody>
                  <a:tcPr marL="36000" marR="36000" marT="36023" marB="360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8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Min – Max</a:t>
                      </a:r>
                    </a:p>
                  </a:txBody>
                  <a:tcPr marL="36000" marR="36000" marT="36023" marB="360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 – 140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mmol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/mol</a:t>
                      </a:r>
                    </a:p>
                  </a:txBody>
                  <a:tcPr marL="36000" marR="36000" marT="36023" marB="360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4" name="Text Box 3"/>
          <p:cNvSpPr txBox="1">
            <a:spLocks noChangeArrowheads="1"/>
          </p:cNvSpPr>
          <p:nvPr/>
        </p:nvSpPr>
        <p:spPr bwMode="auto">
          <a:xfrm>
            <a:off x="-324544" y="3699298"/>
            <a:ext cx="195021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rgbClr val="E2A0B5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C00000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F000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b="1" dirty="0" smtClean="0">
                <a:latin typeface="Arial" charset="0"/>
              </a:rPr>
              <a:t>Výška:</a:t>
            </a:r>
          </a:p>
        </p:txBody>
      </p:sp>
      <p:sp>
        <p:nvSpPr>
          <p:cNvPr id="45" name="Text Box 3"/>
          <p:cNvSpPr txBox="1">
            <a:spLocks noChangeArrowheads="1"/>
          </p:cNvSpPr>
          <p:nvPr/>
        </p:nvSpPr>
        <p:spPr bwMode="auto">
          <a:xfrm>
            <a:off x="-324544" y="2168756"/>
            <a:ext cx="195021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rgbClr val="E2A0B5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C00000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F000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b="1" dirty="0" smtClean="0">
                <a:latin typeface="Arial" charset="0"/>
              </a:rPr>
              <a:t>Hmotnost:</a:t>
            </a: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6498245"/>
              </p:ext>
            </p:extLst>
          </p:nvPr>
        </p:nvGraphicFramePr>
        <p:xfrm>
          <a:off x="5292079" y="476672"/>
          <a:ext cx="3600401" cy="5552904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2232249"/>
                <a:gridCol w="892626"/>
                <a:gridCol w="475526"/>
              </a:tblGrid>
              <a:tr h="41823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Název </a:t>
                      </a:r>
                      <a:r>
                        <a:rPr lang="cs-CZ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inzulínu*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21" marR="9121" marT="912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Počet pacientů 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21" marR="9121" marT="912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21" marR="9121" marT="912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494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Novorapid</a:t>
                      </a:r>
                      <a:r>
                        <a:rPr lang="cs-CZ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14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Levemir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21" marR="9121" marT="912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21" marR="9121" marT="912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40.5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21" marR="9121" marT="912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13494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Novorapid</a:t>
                      </a:r>
                      <a:r>
                        <a:rPr lang="cs-CZ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14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Lantus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21" marR="9121" marT="91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21" marR="9121" marT="91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17.4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21" marR="9121" marT="9121" marB="0" anchor="b"/>
                </a:tc>
              </a:tr>
              <a:tr h="213494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Humalog</a:t>
                      </a:r>
                      <a:r>
                        <a:rPr lang="cs-CZ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14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Lantus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21" marR="9121" marT="91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21" marR="9121" marT="91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7.9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21" marR="9121" marT="9121" marB="0" anchor="b"/>
                </a:tc>
              </a:tr>
              <a:tr h="213494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Apidra</a:t>
                      </a:r>
                      <a:r>
                        <a:rPr lang="cs-CZ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14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Lantus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21" marR="9121" marT="91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21" marR="9121" marT="91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6.3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21" marR="9121" marT="9121" marB="0" anchor="b"/>
                </a:tc>
              </a:tr>
              <a:tr h="213494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Actrapid</a:t>
                      </a:r>
                      <a:r>
                        <a:rPr lang="cs-CZ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14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Insulatard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21" marR="9121" marT="91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21" marR="9121" marT="91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5.3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21" marR="9121" marT="9121" marB="0" anchor="b"/>
                </a:tc>
              </a:tr>
              <a:tr h="213494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Humalog</a:t>
                      </a:r>
                      <a:r>
                        <a:rPr lang="cs-C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21" marR="9121" marT="91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21" marR="9121" marT="91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3.7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21" marR="9121" marT="9121" marB="0" anchor="b"/>
                </a:tc>
              </a:tr>
              <a:tr h="213494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Actrapid Mixtard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21" marR="9121" marT="91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21" marR="9121" marT="91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21" marR="9121" marT="9121" marB="0" anchor="b"/>
                </a:tc>
              </a:tr>
              <a:tr h="213494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Humalog Mix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21" marR="9121" marT="91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21" marR="9121" marT="91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21" marR="9121" marT="9121" marB="0" anchor="b"/>
                </a:tc>
              </a:tr>
              <a:tr h="213494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Humulin R Humulin N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21" marR="9121" marT="91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21" marR="9121" marT="91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21" marR="9121" marT="9121" marB="0" anchor="b"/>
                </a:tc>
              </a:tr>
              <a:tr h="213494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Actrapid</a:t>
                      </a:r>
                      <a:r>
                        <a:rPr lang="cs-C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14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Levemir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21" marR="9121" marT="91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21" marR="9121" marT="91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21" marR="9121" marT="9121" marB="0" anchor="b"/>
                </a:tc>
              </a:tr>
              <a:tr h="213494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Novomix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21" marR="9121" marT="91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21" marR="9121" marT="91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21" marR="9121" marT="9121" marB="0" anchor="b"/>
                </a:tc>
              </a:tr>
              <a:tr h="213494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Novorapid pumpa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21" marR="9121" marT="91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21" marR="9121" marT="91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21" marR="9121" marT="9121" marB="0" anchor="b"/>
                </a:tc>
              </a:tr>
              <a:tr h="213494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Novorapid Lantus solostar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21" marR="9121" marT="91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21" marR="9121" marT="91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21" marR="9121" marT="9121" marB="0" anchor="b"/>
                </a:tc>
              </a:tr>
              <a:tr h="213494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Insuman comb rapid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21" marR="9121" marT="91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21" marR="9121" marT="91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21" marR="9121" marT="9121" marB="0" anchor="b"/>
                </a:tc>
              </a:tr>
              <a:tr h="213494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Novorapid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21" marR="9121" marT="91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21" marR="9121" marT="91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21" marR="9121" marT="9121" marB="0" anchor="b"/>
                </a:tc>
              </a:tr>
              <a:tr h="213494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Novorapid penfil 100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21" marR="9121" marT="91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21" marR="9121" marT="91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21" marR="9121" marT="9121" marB="0" anchor="b"/>
                </a:tc>
              </a:tr>
              <a:tr h="213494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Novorapid Novomix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21" marR="9121" marT="91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21" marR="9121" marT="91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21" marR="9121" marT="9121" marB="0" anchor="b"/>
                </a:tc>
              </a:tr>
              <a:tr h="213494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Actrapid Lantus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21" marR="9121" marT="91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21" marR="9121" marT="91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21" marR="9121" marT="9121" marB="0" anchor="b"/>
                </a:tc>
              </a:tr>
              <a:tr h="213494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Actrapid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21" marR="9121" marT="91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21" marR="9121" marT="91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21" marR="9121" marT="9121" marB="0" anchor="b"/>
                </a:tc>
              </a:tr>
              <a:tr h="213494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Mix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21" marR="9121" marT="91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21" marR="9121" marT="91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21" marR="9121" marT="9121" marB="0" anchor="b"/>
                </a:tc>
              </a:tr>
              <a:tr h="213494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Actrapid penfill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21" marR="9121" marT="91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21" marR="9121" marT="91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21" marR="9121" marT="9121" marB="0" anchor="b"/>
                </a:tc>
              </a:tr>
              <a:tr h="213494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Humulin R Levemir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21" marR="9121" marT="91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21" marR="9121" marT="91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21" marR="9121" marT="9121" marB="0" anchor="b"/>
                </a:tc>
              </a:tr>
              <a:tr h="213494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Neuvedeno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21" marR="9121" marT="91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21" marR="9121" marT="91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21" marR="9121" marT="9121" marB="0" anchor="b"/>
                </a:tc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5256076" y="6017804"/>
            <a:ext cx="4104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*Názvy nemusí být úplné a </a:t>
            </a:r>
            <a:r>
              <a:rPr lang="cs-CZ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správné, neboť je pacienti vypisovali ručně.</a:t>
            </a:r>
            <a:endParaRPr lang="cs-CZ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2637405" y="6478597"/>
            <a:ext cx="669674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Nevíce používaným inzulínem je </a:t>
            </a:r>
            <a:r>
              <a:rPr 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Novorapid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Levemir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u 41% 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pacientů.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41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54375" y="142391"/>
            <a:ext cx="8353623" cy="5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Místo aplikace krátkodobého inzulínu</a:t>
            </a: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 Box 20"/>
          <p:cNvSpPr txBox="1">
            <a:spLocks noChangeArrowheads="1"/>
          </p:cNvSpPr>
          <p:nvPr/>
        </p:nvSpPr>
        <p:spPr bwMode="auto">
          <a:xfrm>
            <a:off x="7914124" y="240903"/>
            <a:ext cx="11877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 = 177* </a:t>
            </a:r>
            <a:endParaRPr lang="cs-CZ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1467188" y="774081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Ráno</a:t>
            </a:r>
            <a:endParaRPr lang="cs-CZ" sz="1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ovéPole 33"/>
          <p:cNvSpPr txBox="1"/>
          <p:nvPr/>
        </p:nvSpPr>
        <p:spPr>
          <a:xfrm>
            <a:off x="3419872" y="764704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Poledne</a:t>
            </a:r>
            <a:endParaRPr lang="cs-CZ" sz="1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ovéPole 36"/>
          <p:cNvSpPr txBox="1"/>
          <p:nvPr/>
        </p:nvSpPr>
        <p:spPr>
          <a:xfrm>
            <a:off x="5524252" y="764704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Večer</a:t>
            </a:r>
            <a:endParaRPr lang="cs-CZ" sz="1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348274"/>
              </p:ext>
            </p:extLst>
          </p:nvPr>
        </p:nvGraphicFramePr>
        <p:xfrm>
          <a:off x="950392" y="1247775"/>
          <a:ext cx="2017712" cy="4197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6037952"/>
              </p:ext>
            </p:extLst>
          </p:nvPr>
        </p:nvGraphicFramePr>
        <p:xfrm>
          <a:off x="2969146" y="1247775"/>
          <a:ext cx="1984375" cy="4197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Objek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5557359"/>
              </p:ext>
            </p:extLst>
          </p:nvPr>
        </p:nvGraphicFramePr>
        <p:xfrm>
          <a:off x="4954563" y="1247775"/>
          <a:ext cx="2051050" cy="4197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6" name="Rectangle 7"/>
          <p:cNvSpPr>
            <a:spLocks noChangeArrowheads="1"/>
          </p:cNvSpPr>
          <p:nvPr/>
        </p:nvSpPr>
        <p:spPr bwMode="auto">
          <a:xfrm>
            <a:off x="5301605" y="1124744"/>
            <a:ext cx="13747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% pacientů</a:t>
            </a:r>
          </a:p>
        </p:txBody>
      </p:sp>
      <p:sp>
        <p:nvSpPr>
          <p:cNvPr id="27" name="Rectangle 7"/>
          <p:cNvSpPr>
            <a:spLocks noChangeArrowheads="1"/>
          </p:cNvSpPr>
          <p:nvPr/>
        </p:nvSpPr>
        <p:spPr bwMode="auto">
          <a:xfrm>
            <a:off x="3275856" y="1124744"/>
            <a:ext cx="13747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% pacientů</a:t>
            </a:r>
          </a:p>
        </p:txBody>
      </p:sp>
      <p:sp>
        <p:nvSpPr>
          <p:cNvPr id="28" name="Rectangle 7"/>
          <p:cNvSpPr>
            <a:spLocks noChangeArrowheads="1"/>
          </p:cNvSpPr>
          <p:nvPr/>
        </p:nvSpPr>
        <p:spPr bwMode="auto">
          <a:xfrm>
            <a:off x="1199034" y="1124744"/>
            <a:ext cx="13747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% pacientů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6509084"/>
              </p:ext>
            </p:extLst>
          </p:nvPr>
        </p:nvGraphicFramePr>
        <p:xfrm>
          <a:off x="35496" y="1700808"/>
          <a:ext cx="1027628" cy="37520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27628"/>
              </a:tblGrid>
              <a:tr h="938014">
                <a:tc>
                  <a:txBody>
                    <a:bodyPr/>
                    <a:lstStyle/>
                    <a:p>
                      <a:pPr algn="r"/>
                      <a:r>
                        <a:rPr lang="cs-CZ" sz="1600" dirty="0" smtClean="0">
                          <a:latin typeface="Arial" pitchFamily="34" charset="0"/>
                          <a:cs typeface="Arial" pitchFamily="34" charset="0"/>
                        </a:rPr>
                        <a:t>Břicho</a:t>
                      </a:r>
                      <a:endParaRPr lang="cs-CZ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938014">
                <a:tc>
                  <a:txBody>
                    <a:bodyPr/>
                    <a:lstStyle/>
                    <a:p>
                      <a:pPr algn="r"/>
                      <a:r>
                        <a:rPr lang="cs-CZ" sz="1600" dirty="0" smtClean="0">
                          <a:latin typeface="Arial" pitchFamily="34" charset="0"/>
                          <a:cs typeface="Arial" pitchFamily="34" charset="0"/>
                        </a:rPr>
                        <a:t>Paže</a:t>
                      </a:r>
                      <a:endParaRPr lang="cs-CZ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938014">
                <a:tc>
                  <a:txBody>
                    <a:bodyPr/>
                    <a:lstStyle/>
                    <a:p>
                      <a:pPr algn="r"/>
                      <a:r>
                        <a:rPr lang="cs-CZ" sz="1600" dirty="0" smtClean="0">
                          <a:latin typeface="Arial" pitchFamily="34" charset="0"/>
                          <a:cs typeface="Arial" pitchFamily="34" charset="0"/>
                        </a:rPr>
                        <a:t>Stehno</a:t>
                      </a:r>
                      <a:endParaRPr lang="cs-CZ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938014">
                <a:tc>
                  <a:txBody>
                    <a:bodyPr/>
                    <a:lstStyle/>
                    <a:p>
                      <a:pPr algn="r"/>
                      <a:r>
                        <a:rPr lang="cs-CZ" sz="1600" dirty="0" smtClean="0">
                          <a:latin typeface="Arial" pitchFamily="34" charset="0"/>
                          <a:cs typeface="Arial" pitchFamily="34" charset="0"/>
                        </a:rPr>
                        <a:t>Hýždě</a:t>
                      </a:r>
                      <a:endParaRPr lang="cs-CZ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18" name="Obdélník 17"/>
          <p:cNvSpPr/>
          <p:nvPr/>
        </p:nvSpPr>
        <p:spPr>
          <a:xfrm>
            <a:off x="251520" y="6057593"/>
            <a:ext cx="8594089" cy="7332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Nejčastější oblastí aplikace inzulínu je břicho, kam ho alespoň jednou během dne aplikuje přes 93 % pacientů.  Aplikaci do hýždě vyplnili pouze 3 pacienti.</a:t>
            </a:r>
            <a:endParaRPr lang="cs-CZ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7014191" y="795481"/>
            <a:ext cx="20604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Kdykoliv během dne**</a:t>
            </a:r>
            <a:endParaRPr lang="cs-CZ" sz="1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Objek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3744694"/>
              </p:ext>
            </p:extLst>
          </p:nvPr>
        </p:nvGraphicFramePr>
        <p:xfrm>
          <a:off x="7007225" y="1247776"/>
          <a:ext cx="2120900" cy="42063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7320234" y="1124744"/>
            <a:ext cx="13747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% pacientů</a:t>
            </a:r>
          </a:p>
        </p:txBody>
      </p:sp>
      <p:cxnSp>
        <p:nvCxnSpPr>
          <p:cNvPr id="21" name="Přímá spojovací čára 20"/>
          <p:cNvCxnSpPr/>
          <p:nvPr/>
        </p:nvCxnSpPr>
        <p:spPr>
          <a:xfrm>
            <a:off x="7020272" y="764704"/>
            <a:ext cx="0" cy="475252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ovéPole 21"/>
          <p:cNvSpPr txBox="1"/>
          <p:nvPr/>
        </p:nvSpPr>
        <p:spPr>
          <a:xfrm>
            <a:off x="254007" y="5517232"/>
            <a:ext cx="87104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 13 odpovědí pacientů bylo z hodnocení vyloučeno. Pacienti vyplnili otázku nesrozumitelně (celkový součet pro místo vpichu</a:t>
            </a:r>
          </a:p>
          <a:p>
            <a:r>
              <a:rPr lang="cs-CZ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nebyl roven 100 %).</a:t>
            </a:r>
          </a:p>
          <a:p>
            <a:r>
              <a:rPr lang="cs-CZ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** Procenta nedávají dohromady 100 %, neboť někteří pacienti během dne místo aplikace střídají.</a:t>
            </a:r>
            <a:endParaRPr lang="cs-CZ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179512" y="620688"/>
            <a:ext cx="100811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Otázka 1</a:t>
            </a:r>
            <a:endParaRPr lang="cs-CZ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79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250825" y="115888"/>
            <a:ext cx="8353623" cy="5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Změna místa vpichu v rámci jednotlivých oblastí</a:t>
            </a: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7"/>
          <p:cNvSpPr>
            <a:spLocks noChangeArrowheads="1"/>
          </p:cNvSpPr>
          <p:nvPr/>
        </p:nvSpPr>
        <p:spPr bwMode="auto">
          <a:xfrm>
            <a:off x="5796136" y="2851507"/>
            <a:ext cx="1440160" cy="3600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r>
              <a:rPr lang="cs-CZ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Ne</a:t>
            </a:r>
          </a:p>
        </p:txBody>
      </p:sp>
      <p:sp>
        <p:nvSpPr>
          <p:cNvPr id="22" name="Rectangle 10"/>
          <p:cNvSpPr>
            <a:spLocks noChangeArrowheads="1"/>
          </p:cNvSpPr>
          <p:nvPr/>
        </p:nvSpPr>
        <p:spPr bwMode="auto">
          <a:xfrm>
            <a:off x="5796136" y="2492896"/>
            <a:ext cx="1440160" cy="27840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r>
              <a:rPr lang="cs-CZ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Ano</a:t>
            </a:r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5448485" y="2886444"/>
            <a:ext cx="288000" cy="288000"/>
          </a:xfrm>
          <a:prstGeom prst="rect">
            <a:avLst/>
          </a:prstGeom>
          <a:solidFill>
            <a:srgbClr val="00206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pPr algn="ctr"/>
            <a:endParaRPr lang="cs-CZ" sz="12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10"/>
          <p:cNvSpPr>
            <a:spLocks noChangeArrowheads="1"/>
          </p:cNvSpPr>
          <p:nvPr/>
        </p:nvSpPr>
        <p:spPr bwMode="auto">
          <a:xfrm>
            <a:off x="5448485" y="2484700"/>
            <a:ext cx="288000" cy="288000"/>
          </a:xfrm>
          <a:prstGeom prst="rect">
            <a:avLst/>
          </a:prstGeom>
          <a:solidFill>
            <a:srgbClr val="3366F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pPr algn="ctr"/>
            <a:endParaRPr lang="cs-CZ" sz="1200" dirty="0" smtClean="0">
              <a:solidFill>
                <a:srgbClr val="1F497D">
                  <a:lumMod val="40000"/>
                  <a:lumOff val="6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7"/>
          <p:cNvSpPr>
            <a:spLocks noChangeArrowheads="1"/>
          </p:cNvSpPr>
          <p:nvPr/>
        </p:nvSpPr>
        <p:spPr bwMode="auto">
          <a:xfrm>
            <a:off x="7164288" y="2873323"/>
            <a:ext cx="1008112" cy="32727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r>
              <a:rPr lang="cs-CZ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 = 19 </a:t>
            </a:r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7164288" y="2484700"/>
            <a:ext cx="1008112" cy="28799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r>
              <a:rPr lang="cs-CZ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 = 168 </a:t>
            </a:r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5796136" y="3275399"/>
            <a:ext cx="1440160" cy="3600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r>
              <a:rPr lang="cs-CZ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Nevyplněno</a:t>
            </a:r>
          </a:p>
        </p:txBody>
      </p:sp>
      <p:sp>
        <p:nvSpPr>
          <p:cNvPr id="32" name="Rectangle 7"/>
          <p:cNvSpPr>
            <a:spLocks noChangeArrowheads="1"/>
          </p:cNvSpPr>
          <p:nvPr/>
        </p:nvSpPr>
        <p:spPr bwMode="auto">
          <a:xfrm>
            <a:off x="5448485" y="3310336"/>
            <a:ext cx="288000" cy="288000"/>
          </a:xfrm>
          <a:prstGeom prst="rect">
            <a:avLst/>
          </a:prstGeom>
          <a:solidFill>
            <a:schemeClr val="bg1">
              <a:lumMod val="6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pPr algn="ctr"/>
            <a:endParaRPr lang="cs-CZ" sz="12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auto">
          <a:xfrm>
            <a:off x="7164288" y="3267203"/>
            <a:ext cx="1008112" cy="3600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r>
              <a:rPr lang="cs-CZ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 = 3 </a:t>
            </a: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6998444"/>
              </p:ext>
            </p:extLst>
          </p:nvPr>
        </p:nvGraphicFramePr>
        <p:xfrm>
          <a:off x="533400" y="1220788"/>
          <a:ext cx="3533775" cy="295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4" name="Graf" r:id="rId3" imgW="3108906" imgH="2583144" progId="MSGraph.Chart.8">
                  <p:embed followColorScheme="full"/>
                </p:oleObj>
              </mc:Choice>
              <mc:Fallback>
                <p:oleObj name="Graf" r:id="rId3" imgW="3108906" imgH="2583144" progId="MSGraph.Chart.8">
                  <p:embed followColorScheme="full"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20788"/>
                        <a:ext cx="3533775" cy="2951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1108826"/>
              </p:ext>
            </p:extLst>
          </p:nvPr>
        </p:nvGraphicFramePr>
        <p:xfrm>
          <a:off x="950392" y="1480930"/>
          <a:ext cx="3670398" cy="30493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7" name="Text Box 20"/>
          <p:cNvSpPr txBox="1">
            <a:spLocks noChangeArrowheads="1"/>
          </p:cNvSpPr>
          <p:nvPr/>
        </p:nvSpPr>
        <p:spPr bwMode="auto">
          <a:xfrm>
            <a:off x="7914124" y="240903"/>
            <a:ext cx="11877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 = 190 </a:t>
            </a:r>
            <a:endParaRPr lang="cs-CZ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Box 20"/>
          <p:cNvSpPr txBox="1">
            <a:spLocks noChangeArrowheads="1"/>
          </p:cNvSpPr>
          <p:nvPr/>
        </p:nvSpPr>
        <p:spPr bwMode="auto">
          <a:xfrm>
            <a:off x="7914124" y="764704"/>
            <a:ext cx="100811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Otázka 2</a:t>
            </a:r>
            <a:endParaRPr lang="cs-CZ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467544" y="5877272"/>
            <a:ext cx="8280920" cy="7332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Místo vpichu v rámci jednotlivých oblastí mění více než 88 % pacientů. </a:t>
            </a:r>
            <a:endParaRPr lang="cs-CZ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63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1070959"/>
              </p:ext>
            </p:extLst>
          </p:nvPr>
        </p:nvGraphicFramePr>
        <p:xfrm>
          <a:off x="1139788" y="1397000"/>
          <a:ext cx="6864424" cy="3474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95872"/>
                <a:gridCol w="2484276"/>
                <a:gridCol w="2484276"/>
              </a:tblGrid>
              <a:tr h="5791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b="1" noProof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600" b="1" noProof="0" dirty="0" smtClean="0">
                          <a:latin typeface="Arial" pitchFamily="34" charset="0"/>
                          <a:cs typeface="Arial" pitchFamily="34" charset="0"/>
                        </a:rPr>
                        <a:t>Měníte</a:t>
                      </a:r>
                      <a:r>
                        <a:rPr lang="cs-CZ" sz="1600" b="1" baseline="0" noProof="0" dirty="0" smtClean="0">
                          <a:latin typeface="Arial" pitchFamily="34" charset="0"/>
                          <a:cs typeface="Arial" pitchFamily="34" charset="0"/>
                        </a:rPr>
                        <a:t> místo vpichu v rámci jednotlivých oblastí</a:t>
                      </a:r>
                      <a:endParaRPr lang="cs-CZ" sz="1600" b="1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cs-CZ" sz="1600" b="1" noProof="0" dirty="0" smtClean="0">
                          <a:latin typeface="Arial" pitchFamily="34" charset="0"/>
                          <a:cs typeface="Arial" pitchFamily="34" charset="0"/>
                        </a:rPr>
                        <a:t>Oblast</a:t>
                      </a:r>
                      <a:endParaRPr lang="cs-CZ" sz="1600" b="1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noProof="0" dirty="0" smtClean="0">
                          <a:latin typeface="Arial" pitchFamily="34" charset="0"/>
                          <a:cs typeface="Arial" pitchFamily="34" charset="0"/>
                        </a:rPr>
                        <a:t>Ano</a:t>
                      </a:r>
                      <a:endParaRPr lang="cs-CZ" sz="1600" b="1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noProof="0" dirty="0" smtClean="0">
                          <a:latin typeface="Arial" pitchFamily="34" charset="0"/>
                          <a:cs typeface="Arial" pitchFamily="34" charset="0"/>
                        </a:rPr>
                        <a:t>Ne</a:t>
                      </a:r>
                      <a:endParaRPr lang="cs-CZ" sz="1600" b="1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cs-CZ" sz="1600" noProof="0" dirty="0" smtClean="0">
                          <a:latin typeface="Arial" pitchFamily="34" charset="0"/>
                          <a:cs typeface="Arial" pitchFamily="34" charset="0"/>
                        </a:rPr>
                        <a:t>Břicho (N = 162*)</a:t>
                      </a:r>
                      <a:endParaRPr lang="cs-CZ" sz="16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noProof="0" dirty="0" smtClean="0">
                          <a:latin typeface="Arial" pitchFamily="34" charset="0"/>
                          <a:cs typeface="Arial" pitchFamily="34" charset="0"/>
                        </a:rPr>
                        <a:t>154 (89,5 %)</a:t>
                      </a:r>
                      <a:endParaRPr lang="cs-CZ" sz="16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noProof="0" dirty="0" smtClean="0">
                          <a:latin typeface="Arial" pitchFamily="34" charset="0"/>
                          <a:cs typeface="Arial" pitchFamily="34" charset="0"/>
                        </a:rPr>
                        <a:t>18 (10,5 %)</a:t>
                      </a:r>
                      <a:endParaRPr lang="cs-CZ" sz="16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cs-CZ" sz="1600" noProof="0" dirty="0" smtClean="0">
                          <a:latin typeface="Arial" pitchFamily="34" charset="0"/>
                          <a:cs typeface="Arial" pitchFamily="34" charset="0"/>
                        </a:rPr>
                        <a:t>Paže (N = 42*)</a:t>
                      </a:r>
                      <a:endParaRPr lang="cs-CZ" sz="16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noProof="0" dirty="0" smtClean="0">
                          <a:latin typeface="Arial" pitchFamily="34" charset="0"/>
                          <a:cs typeface="Arial" pitchFamily="34" charset="0"/>
                        </a:rPr>
                        <a:t>42 (100</a:t>
                      </a:r>
                      <a:r>
                        <a:rPr lang="cs-CZ" sz="1600" baseline="0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600" noProof="0" dirty="0" smtClean="0">
                          <a:latin typeface="Arial" pitchFamily="34" charset="0"/>
                          <a:cs typeface="Arial" pitchFamily="34" charset="0"/>
                        </a:rPr>
                        <a:t>%)</a:t>
                      </a:r>
                      <a:endParaRPr lang="cs-CZ" sz="16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noProof="0" dirty="0" smtClean="0">
                          <a:latin typeface="Arial" pitchFamily="34" charset="0"/>
                          <a:cs typeface="Arial" pitchFamily="34" charset="0"/>
                        </a:rPr>
                        <a:t>0 (0</a:t>
                      </a:r>
                      <a:r>
                        <a:rPr lang="cs-CZ" sz="1600" baseline="0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600" noProof="0" dirty="0" smtClean="0">
                          <a:latin typeface="Arial" pitchFamily="34" charset="0"/>
                          <a:cs typeface="Arial" pitchFamily="34" charset="0"/>
                        </a:rPr>
                        <a:t>%)</a:t>
                      </a:r>
                      <a:endParaRPr lang="cs-CZ" sz="16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cs-CZ" sz="1600" noProof="0" dirty="0" smtClean="0">
                          <a:latin typeface="Arial" pitchFamily="34" charset="0"/>
                          <a:cs typeface="Arial" pitchFamily="34" charset="0"/>
                        </a:rPr>
                        <a:t>Stehna (N = 60*)</a:t>
                      </a:r>
                      <a:endParaRPr lang="cs-CZ" sz="16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noProof="0" dirty="0" smtClean="0">
                          <a:latin typeface="Arial" pitchFamily="34" charset="0"/>
                          <a:cs typeface="Arial" pitchFamily="34" charset="0"/>
                        </a:rPr>
                        <a:t>60 (100 %)</a:t>
                      </a:r>
                      <a:endParaRPr lang="cs-CZ" sz="16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noProof="0" dirty="0" smtClean="0">
                          <a:latin typeface="Arial" pitchFamily="34" charset="0"/>
                          <a:cs typeface="Arial" pitchFamily="34" charset="0"/>
                        </a:rPr>
                        <a:t>0 (0</a:t>
                      </a:r>
                      <a:r>
                        <a:rPr lang="cs-CZ" sz="1600" baseline="0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600" noProof="0" dirty="0" smtClean="0">
                          <a:latin typeface="Arial" pitchFamily="34" charset="0"/>
                          <a:cs typeface="Arial" pitchFamily="34" charset="0"/>
                        </a:rPr>
                        <a:t>%)</a:t>
                      </a:r>
                      <a:endParaRPr lang="cs-CZ" sz="16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cs-CZ" sz="1600" noProof="0" dirty="0" smtClean="0">
                          <a:latin typeface="Arial" pitchFamily="34" charset="0"/>
                          <a:cs typeface="Arial" pitchFamily="34" charset="0"/>
                        </a:rPr>
                        <a:t>Hýždě (N = 3*)</a:t>
                      </a:r>
                      <a:endParaRPr lang="cs-CZ" sz="16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noProof="0" dirty="0" smtClean="0">
                          <a:latin typeface="Arial" pitchFamily="34" charset="0"/>
                          <a:cs typeface="Arial" pitchFamily="34" charset="0"/>
                        </a:rPr>
                        <a:t>3 (100</a:t>
                      </a:r>
                      <a:r>
                        <a:rPr lang="cs-CZ" sz="1600" baseline="0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600" noProof="0" dirty="0" smtClean="0">
                          <a:latin typeface="Arial" pitchFamily="34" charset="0"/>
                          <a:cs typeface="Arial" pitchFamily="34" charset="0"/>
                        </a:rPr>
                        <a:t>%)</a:t>
                      </a:r>
                      <a:endParaRPr lang="cs-CZ" sz="16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noProof="0" dirty="0" smtClean="0">
                          <a:latin typeface="Arial" pitchFamily="34" charset="0"/>
                          <a:cs typeface="Arial" pitchFamily="34" charset="0"/>
                        </a:rPr>
                        <a:t>0 (0</a:t>
                      </a:r>
                      <a:r>
                        <a:rPr lang="cs-CZ" sz="1600" baseline="0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600" noProof="0" dirty="0" smtClean="0">
                          <a:latin typeface="Arial" pitchFamily="34" charset="0"/>
                          <a:cs typeface="Arial" pitchFamily="34" charset="0"/>
                        </a:rPr>
                        <a:t>%)</a:t>
                      </a:r>
                      <a:endParaRPr lang="cs-CZ" sz="16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250825" y="115888"/>
            <a:ext cx="8353623" cy="5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Změna místa vpichu podle jednotlivých oblastí </a:t>
            </a: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70031" y="5373216"/>
            <a:ext cx="75809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Počet pacientů, kteří vyplnili příslušnou oblast alespoň v jednom z uvedených časů (ráno / poledne / večer) </a:t>
            </a:r>
          </a:p>
          <a:p>
            <a:r>
              <a:rPr lang="cs-CZ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zároveň vyplnili otázku 2.</a:t>
            </a:r>
            <a:endParaRPr lang="cs-CZ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20"/>
          <p:cNvSpPr txBox="1">
            <a:spLocks noChangeArrowheads="1"/>
          </p:cNvSpPr>
          <p:nvPr/>
        </p:nvSpPr>
        <p:spPr bwMode="auto">
          <a:xfrm>
            <a:off x="7914124" y="240903"/>
            <a:ext cx="11877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 = 190 </a:t>
            </a:r>
            <a:endParaRPr lang="cs-CZ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20"/>
          <p:cNvSpPr txBox="1">
            <a:spLocks noChangeArrowheads="1"/>
          </p:cNvSpPr>
          <p:nvPr/>
        </p:nvSpPr>
        <p:spPr bwMode="auto">
          <a:xfrm>
            <a:off x="7914124" y="764704"/>
            <a:ext cx="100811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Otázka 2</a:t>
            </a:r>
            <a:endParaRPr lang="cs-CZ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467544" y="5949320"/>
            <a:ext cx="7992888" cy="79204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72000" tIns="72000" rIns="72000" bIns="72000" anchor="t"/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Z výsledků je vidět, že místo vpichu v rámci jednotlivých oblastí nemění pouze 18 z 162 (10,5 %) pacientů, kteří si během dne aplikují inzulín do břicha.</a:t>
            </a:r>
          </a:p>
        </p:txBody>
      </p:sp>
    </p:spTree>
    <p:extLst>
      <p:ext uri="{BB962C8B-B14F-4D97-AF65-F5344CB8AC3E}">
        <p14:creationId xmlns:p14="http://schemas.microsoft.com/office/powerpoint/2010/main" val="248934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0"/>
          <p:cNvSpPr txBox="1">
            <a:spLocks noChangeArrowheads="1"/>
          </p:cNvSpPr>
          <p:nvPr/>
        </p:nvSpPr>
        <p:spPr bwMode="auto">
          <a:xfrm>
            <a:off x="539552" y="1085255"/>
            <a:ext cx="360020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Provádění zkoušky bezpečnosti před aplikací</a:t>
            </a:r>
            <a:endParaRPr lang="cs-CZ" sz="1600" b="1" i="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7475608"/>
              </p:ext>
            </p:extLst>
          </p:nvPr>
        </p:nvGraphicFramePr>
        <p:xfrm>
          <a:off x="4670181" y="1590706"/>
          <a:ext cx="3502025" cy="3514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6300192" y="1474845"/>
            <a:ext cx="13747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i="0" dirty="0">
                <a:latin typeface="Arial" pitchFamily="34" charset="0"/>
                <a:cs typeface="Arial" pitchFamily="34" charset="0"/>
              </a:rPr>
              <a:t>% pacientů</a:t>
            </a:r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7734353" y="2213716"/>
            <a:ext cx="638614" cy="27918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eaLnBrk="0" hangingPunct="0">
              <a:spcBef>
                <a:spcPct val="10000"/>
              </a:spcBef>
            </a:pPr>
            <a:r>
              <a:rPr lang="cs-CZ" sz="1200" b="0" i="0" dirty="0" smtClean="0">
                <a:latin typeface="Arial" pitchFamily="34" charset="0"/>
                <a:cs typeface="Arial" pitchFamily="34" charset="0"/>
              </a:rPr>
              <a:t>N = 36</a:t>
            </a:r>
            <a:endParaRPr lang="cs-CZ" sz="1200" b="0" i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7732952" y="2708920"/>
            <a:ext cx="638614" cy="27918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eaLnBrk="0" hangingPunct="0">
              <a:spcBef>
                <a:spcPct val="10000"/>
              </a:spcBef>
            </a:pPr>
            <a:r>
              <a:rPr lang="cs-CZ" sz="1200" b="0" i="0" dirty="0" smtClean="0">
                <a:latin typeface="Arial" pitchFamily="34" charset="0"/>
                <a:cs typeface="Arial" pitchFamily="34" charset="0"/>
              </a:rPr>
              <a:t>N = </a:t>
            </a:r>
            <a:r>
              <a:rPr lang="cs-CZ" sz="1200" dirty="0" smtClean="0">
                <a:latin typeface="Arial" pitchFamily="34" charset="0"/>
                <a:cs typeface="Arial" pitchFamily="34" charset="0"/>
              </a:rPr>
              <a:t>83</a:t>
            </a:r>
            <a:endParaRPr lang="cs-CZ" sz="1200" b="0" i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 Box 13"/>
          <p:cNvSpPr txBox="1">
            <a:spLocks noChangeArrowheads="1"/>
          </p:cNvSpPr>
          <p:nvPr/>
        </p:nvSpPr>
        <p:spPr bwMode="auto">
          <a:xfrm>
            <a:off x="7737846" y="3717032"/>
            <a:ext cx="638614" cy="27918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eaLnBrk="0" hangingPunct="0">
              <a:spcBef>
                <a:spcPct val="10000"/>
              </a:spcBef>
            </a:pPr>
            <a:r>
              <a:rPr lang="cs-CZ" sz="1200" b="0" i="0" dirty="0" smtClean="0">
                <a:latin typeface="Arial" pitchFamily="34" charset="0"/>
                <a:cs typeface="Arial" pitchFamily="34" charset="0"/>
              </a:rPr>
              <a:t>N = </a:t>
            </a:r>
            <a:r>
              <a:rPr lang="cs-CZ" sz="1200" dirty="0" smtClean="0">
                <a:latin typeface="Arial" pitchFamily="34" charset="0"/>
                <a:cs typeface="Arial" pitchFamily="34" charset="0"/>
              </a:rPr>
              <a:t>32</a:t>
            </a:r>
            <a:endParaRPr lang="cs-CZ" sz="1200" b="0" i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250825" y="115888"/>
            <a:ext cx="6769447" cy="5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Provádění zkoušky bezpečnosti před aplikací a aplikace inzulínu před jídlem</a:t>
            </a:r>
          </a:p>
        </p:txBody>
      </p:sp>
      <p:sp>
        <p:nvSpPr>
          <p:cNvPr id="28" name="Text Box 13"/>
          <p:cNvSpPr txBox="1">
            <a:spLocks noChangeArrowheads="1"/>
          </p:cNvSpPr>
          <p:nvPr/>
        </p:nvSpPr>
        <p:spPr bwMode="auto">
          <a:xfrm>
            <a:off x="7739938" y="3212976"/>
            <a:ext cx="638614" cy="27918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eaLnBrk="0" hangingPunct="0">
              <a:spcBef>
                <a:spcPct val="10000"/>
              </a:spcBef>
            </a:pPr>
            <a:r>
              <a:rPr lang="cs-CZ" sz="1200" b="0" i="0" dirty="0" smtClean="0">
                <a:latin typeface="Arial" pitchFamily="34" charset="0"/>
                <a:cs typeface="Arial" pitchFamily="34" charset="0"/>
              </a:rPr>
              <a:t>N = 37</a:t>
            </a:r>
            <a:endParaRPr lang="cs-CZ" sz="1200" b="0" i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 Box 20"/>
          <p:cNvSpPr txBox="1">
            <a:spLocks noChangeArrowheads="1"/>
          </p:cNvSpPr>
          <p:nvPr/>
        </p:nvSpPr>
        <p:spPr bwMode="auto">
          <a:xfrm>
            <a:off x="4716214" y="1070143"/>
            <a:ext cx="40322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Aplikace inzulínu před jídlem</a:t>
            </a:r>
            <a:endParaRPr lang="cs-CZ" sz="1600" b="1" i="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6637096"/>
              </p:ext>
            </p:extLst>
          </p:nvPr>
        </p:nvGraphicFramePr>
        <p:xfrm>
          <a:off x="533400" y="1220788"/>
          <a:ext cx="3533775" cy="295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7" name="Graf" r:id="rId4" imgW="3114578" imgH="2581375" progId="MSGraph.Chart.8">
                  <p:embed followColorScheme="full"/>
                </p:oleObj>
              </mc:Choice>
              <mc:Fallback>
                <p:oleObj name="Graf" r:id="rId4" imgW="3114578" imgH="2581375" progId="MSGraph.Chart.8">
                  <p:embed followColorScheme="full"/>
                  <p:pic>
                    <p:nvPicPr>
                      <p:cNvPr id="0" name="Picture 1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20788"/>
                        <a:ext cx="3533775" cy="2951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7299406"/>
              </p:ext>
            </p:extLst>
          </p:nvPr>
        </p:nvGraphicFramePr>
        <p:xfrm>
          <a:off x="374328" y="1408922"/>
          <a:ext cx="3670398" cy="30493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7" name="Text Box 20"/>
          <p:cNvSpPr txBox="1">
            <a:spLocks noChangeArrowheads="1"/>
          </p:cNvSpPr>
          <p:nvPr/>
        </p:nvSpPr>
        <p:spPr bwMode="auto">
          <a:xfrm>
            <a:off x="7914124" y="240903"/>
            <a:ext cx="11877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i="0" dirty="0" smtClean="0">
                <a:latin typeface="Arial" pitchFamily="34" charset="0"/>
                <a:cs typeface="Arial" pitchFamily="34" charset="0"/>
              </a:rPr>
              <a:t>N = 190 </a:t>
            </a:r>
            <a:endParaRPr lang="cs-CZ" i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7"/>
          <p:cNvSpPr>
            <a:spLocks noChangeArrowheads="1"/>
          </p:cNvSpPr>
          <p:nvPr/>
        </p:nvSpPr>
        <p:spPr bwMode="auto">
          <a:xfrm>
            <a:off x="1526262" y="4684828"/>
            <a:ext cx="1440160" cy="3600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Ne</a:t>
            </a:r>
          </a:p>
        </p:txBody>
      </p:sp>
      <p:sp>
        <p:nvSpPr>
          <p:cNvPr id="22" name="Rectangle 10"/>
          <p:cNvSpPr>
            <a:spLocks noChangeArrowheads="1"/>
          </p:cNvSpPr>
          <p:nvPr/>
        </p:nvSpPr>
        <p:spPr bwMode="auto">
          <a:xfrm>
            <a:off x="1526262" y="4326217"/>
            <a:ext cx="1440160" cy="27840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Ano</a:t>
            </a:r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1178611" y="4719765"/>
            <a:ext cx="288000" cy="288000"/>
          </a:xfrm>
          <a:prstGeom prst="rect">
            <a:avLst/>
          </a:prstGeom>
          <a:solidFill>
            <a:srgbClr val="00206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pPr algn="ctr"/>
            <a:endParaRPr lang="cs-CZ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10"/>
          <p:cNvSpPr>
            <a:spLocks noChangeArrowheads="1"/>
          </p:cNvSpPr>
          <p:nvPr/>
        </p:nvSpPr>
        <p:spPr bwMode="auto">
          <a:xfrm>
            <a:off x="1178611" y="4318021"/>
            <a:ext cx="288000" cy="288000"/>
          </a:xfrm>
          <a:prstGeom prst="rect">
            <a:avLst/>
          </a:prstGeom>
          <a:solidFill>
            <a:srgbClr val="3366F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pPr algn="ctr"/>
            <a:endParaRPr lang="cs-CZ" sz="1200" dirty="0" smtClean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7"/>
          <p:cNvSpPr>
            <a:spLocks noChangeArrowheads="1"/>
          </p:cNvSpPr>
          <p:nvPr/>
        </p:nvSpPr>
        <p:spPr bwMode="auto">
          <a:xfrm>
            <a:off x="3059832" y="4706644"/>
            <a:ext cx="1008112" cy="32727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N = 54 </a:t>
            </a:r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3059832" y="4318021"/>
            <a:ext cx="1008112" cy="28799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N = 131 </a:t>
            </a:r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1526262" y="5108720"/>
            <a:ext cx="1440160" cy="3600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Nevyplněno</a:t>
            </a:r>
          </a:p>
        </p:txBody>
      </p:sp>
      <p:sp>
        <p:nvSpPr>
          <p:cNvPr id="32" name="Rectangle 7"/>
          <p:cNvSpPr>
            <a:spLocks noChangeArrowheads="1"/>
          </p:cNvSpPr>
          <p:nvPr/>
        </p:nvSpPr>
        <p:spPr bwMode="auto">
          <a:xfrm>
            <a:off x="1178611" y="5143657"/>
            <a:ext cx="288000" cy="288000"/>
          </a:xfrm>
          <a:prstGeom prst="rect">
            <a:avLst/>
          </a:prstGeom>
          <a:solidFill>
            <a:schemeClr val="bg1">
              <a:lumMod val="6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pPr algn="ctr"/>
            <a:endParaRPr lang="cs-CZ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auto">
          <a:xfrm>
            <a:off x="3059832" y="5100524"/>
            <a:ext cx="1008112" cy="3600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N = 5 </a:t>
            </a:r>
          </a:p>
        </p:txBody>
      </p:sp>
      <p:sp>
        <p:nvSpPr>
          <p:cNvPr id="29" name="Text Box 20"/>
          <p:cNvSpPr txBox="1">
            <a:spLocks noChangeArrowheads="1"/>
          </p:cNvSpPr>
          <p:nvPr/>
        </p:nvSpPr>
        <p:spPr bwMode="auto">
          <a:xfrm>
            <a:off x="8208788" y="1484784"/>
            <a:ext cx="89971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200" i="0" dirty="0" smtClean="0">
                <a:latin typeface="Arial" pitchFamily="34" charset="0"/>
                <a:cs typeface="Arial" pitchFamily="34" charset="0"/>
              </a:rPr>
              <a:t>Otázka 4</a:t>
            </a:r>
            <a:endParaRPr lang="cs-CZ" sz="1200" i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 Box 20"/>
          <p:cNvSpPr txBox="1">
            <a:spLocks noChangeArrowheads="1"/>
          </p:cNvSpPr>
          <p:nvPr/>
        </p:nvSpPr>
        <p:spPr bwMode="auto">
          <a:xfrm>
            <a:off x="3816300" y="1484784"/>
            <a:ext cx="118774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200" i="0" dirty="0" smtClean="0">
                <a:latin typeface="Arial" pitchFamily="34" charset="0"/>
                <a:cs typeface="Arial" pitchFamily="34" charset="0"/>
              </a:rPr>
              <a:t>Otázka 3</a:t>
            </a:r>
            <a:endParaRPr lang="cs-CZ" sz="1200" i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ectangle 10"/>
          <p:cNvSpPr>
            <a:spLocks noChangeArrowheads="1"/>
          </p:cNvSpPr>
          <p:nvPr/>
        </p:nvSpPr>
        <p:spPr bwMode="auto">
          <a:xfrm>
            <a:off x="467544" y="5805304"/>
            <a:ext cx="7992888" cy="79204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72000" tIns="72000" rIns="72000" bIns="72000" anchor="t"/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Téměř 30 % pacientů uvádí, že před aplikací inzulínu neprovádí zkoušku bezpečnosti. Samotná aplikace inzulínu je prováděna nejčastěji 5-15 minut před jídlem (43,7 % pacientů).</a:t>
            </a:r>
          </a:p>
        </p:txBody>
      </p:sp>
      <p:sp>
        <p:nvSpPr>
          <p:cNvPr id="35" name="Text Box 13"/>
          <p:cNvSpPr txBox="1">
            <a:spLocks noChangeArrowheads="1"/>
          </p:cNvSpPr>
          <p:nvPr/>
        </p:nvSpPr>
        <p:spPr bwMode="auto">
          <a:xfrm>
            <a:off x="7740352" y="4229940"/>
            <a:ext cx="553654" cy="27918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eaLnBrk="0" hangingPunct="0">
              <a:spcBef>
                <a:spcPct val="10000"/>
              </a:spcBef>
            </a:pPr>
            <a:r>
              <a:rPr lang="cs-CZ" sz="1200" b="0" i="0" dirty="0" smtClean="0">
                <a:latin typeface="Arial" pitchFamily="34" charset="0"/>
                <a:cs typeface="Arial" pitchFamily="34" charset="0"/>
              </a:rPr>
              <a:t>N = 1</a:t>
            </a:r>
            <a:endParaRPr lang="cs-CZ" sz="1200" b="0" i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 Box 13"/>
          <p:cNvSpPr txBox="1">
            <a:spLocks noChangeArrowheads="1"/>
          </p:cNvSpPr>
          <p:nvPr/>
        </p:nvSpPr>
        <p:spPr bwMode="auto">
          <a:xfrm>
            <a:off x="7740352" y="4725144"/>
            <a:ext cx="553654" cy="27918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eaLnBrk="0" hangingPunct="0">
              <a:spcBef>
                <a:spcPct val="10000"/>
              </a:spcBef>
            </a:pPr>
            <a:r>
              <a:rPr lang="cs-CZ" sz="1200" b="0" i="0" dirty="0" smtClean="0">
                <a:latin typeface="Arial" pitchFamily="34" charset="0"/>
                <a:cs typeface="Arial" pitchFamily="34" charset="0"/>
              </a:rPr>
              <a:t>N = </a:t>
            </a:r>
            <a:r>
              <a:rPr lang="cs-CZ" sz="1200" dirty="0" smtClean="0">
                <a:latin typeface="Arial" pitchFamily="34" charset="0"/>
                <a:cs typeface="Arial" pitchFamily="34" charset="0"/>
              </a:rPr>
              <a:t>1</a:t>
            </a:r>
            <a:endParaRPr lang="cs-CZ" sz="1200" b="0" i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75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3736</TotalTime>
  <Words>2023</Words>
  <Application>Microsoft Office PowerPoint</Application>
  <PresentationFormat>Předvádění na obrazovce (4:3)</PresentationFormat>
  <Paragraphs>477</Paragraphs>
  <Slides>22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3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6" baseType="lpstr">
      <vt:lpstr>Motiv systému Office</vt:lpstr>
      <vt:lpstr>Motiv sady Office</vt:lpstr>
      <vt:lpstr>1_Motiv systému Office</vt:lpstr>
      <vt:lpstr>Graf</vt:lpstr>
      <vt:lpstr>Vyhodnocení dotazníkového průzkumu  – zpracování dat studie ROZETA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Jirka</dc:creator>
  <cp:lastModifiedBy>Kateřina Frölich</cp:lastModifiedBy>
  <cp:revision>135</cp:revision>
  <dcterms:created xsi:type="dcterms:W3CDTF">2015-01-13T08:59:52Z</dcterms:created>
  <dcterms:modified xsi:type="dcterms:W3CDTF">2015-04-13T07:21:42Z</dcterms:modified>
</cp:coreProperties>
</file>